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260" r:id="rId6"/>
    <p:sldId id="261" r:id="rId7"/>
    <p:sldId id="306" r:id="rId8"/>
    <p:sldId id="307" r:id="rId9"/>
    <p:sldId id="275" r:id="rId10"/>
    <p:sldId id="293" r:id="rId11"/>
    <p:sldId id="294" r:id="rId12"/>
    <p:sldId id="296" r:id="rId13"/>
    <p:sldId id="277" r:id="rId14"/>
    <p:sldId id="278" r:id="rId15"/>
    <p:sldId id="283" r:id="rId16"/>
    <p:sldId id="280" r:id="rId17"/>
    <p:sldId id="282" r:id="rId18"/>
    <p:sldId id="284" r:id="rId19"/>
    <p:sldId id="285" r:id="rId20"/>
    <p:sldId id="287" r:id="rId21"/>
    <p:sldId id="302" r:id="rId22"/>
    <p:sldId id="308" r:id="rId23"/>
    <p:sldId id="289" r:id="rId24"/>
    <p:sldId id="311" r:id="rId25"/>
    <p:sldId id="315" r:id="rId26"/>
    <p:sldId id="316" r:id="rId27"/>
    <p:sldId id="312" r:id="rId28"/>
    <p:sldId id="313" r:id="rId29"/>
    <p:sldId id="314" r:id="rId30"/>
    <p:sldId id="317" r:id="rId3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9570" autoAdjust="0"/>
  </p:normalViewPr>
  <p:slideViewPr>
    <p:cSldViewPr>
      <p:cViewPr varScale="1">
        <p:scale>
          <a:sx n="59" d="100"/>
          <a:sy n="59" d="100"/>
        </p:scale>
        <p:origin x="17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2"/>
                <c:pt idx="0">
                  <c:v>было</c:v>
                </c:pt>
                <c:pt idx="1">
                  <c:v>стало</c:v>
                </c:pt>
              </c:strCache>
            </c:strRef>
          </c:cat>
          <c:val>
            <c:numRef>
              <c:f>Лист1!$B$2:$B$5</c:f>
              <c:numCache>
                <c:formatCode>0.00%</c:formatCode>
                <c:ptCount val="4"/>
                <c:pt idx="0" formatCode="0%">
                  <c:v>0.23</c:v>
                </c:pt>
                <c:pt idx="1">
                  <c:v>0.92500000000000004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2"/>
                <c:pt idx="0">
                  <c:v>было</c:v>
                </c:pt>
                <c:pt idx="1">
                  <c:v>стало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2"/>
                <c:pt idx="0">
                  <c:v>было</c:v>
                </c:pt>
                <c:pt idx="1">
                  <c:v>стало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39139120"/>
        <c:axId val="139139680"/>
      </c:barChart>
      <c:catAx>
        <c:axId val="1391391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39139680"/>
        <c:crosses val="autoZero"/>
        <c:auto val="1"/>
        <c:lblAlgn val="ctr"/>
        <c:lblOffset val="100"/>
        <c:noMultiLvlLbl val="0"/>
      </c:catAx>
      <c:valAx>
        <c:axId val="1391396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39139120"/>
        <c:crosses val="autoZero"/>
        <c:crossBetween val="between"/>
      </c:valAx>
      <c:spPr>
        <a:solidFill>
          <a:srgbClr val="FFC000"/>
        </a:solidFill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2"/>
                <c:pt idx="0">
                  <c:v>до проекта</c:v>
                </c:pt>
                <c:pt idx="1">
                  <c:v>после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6</c:v>
                </c:pt>
                <c:pt idx="1">
                  <c:v>1</c:v>
                </c:pt>
              </c:numCache>
            </c:numRef>
          </c:val>
        </c:ser>
        <c:ser>
          <c:idx val="2"/>
          <c:order val="1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2"/>
                <c:pt idx="0">
                  <c:v>до проекта</c:v>
                </c:pt>
                <c:pt idx="1">
                  <c:v>после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43119424"/>
        <c:axId val="143119984"/>
      </c:barChart>
      <c:catAx>
        <c:axId val="1431194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43119984"/>
        <c:crosses val="autoZero"/>
        <c:auto val="1"/>
        <c:lblAlgn val="ctr"/>
        <c:lblOffset val="100"/>
        <c:noMultiLvlLbl val="0"/>
      </c:catAx>
      <c:valAx>
        <c:axId val="1431199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43119424"/>
        <c:crosses val="autoZero"/>
        <c:crossBetween val="between"/>
      </c:valAx>
      <c:spPr>
        <a:solidFill>
          <a:srgbClr val="92D050"/>
        </a:solidFill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9EC618-164E-4C7F-A003-7B288BE32644}" type="datetimeFigureOut">
              <a:rPr lang="ru-RU" smtClean="0"/>
              <a:t>21.10.2022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B2D111-CDA4-4953-9359-30C44FED9A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41682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657951-B631-469B-8CB6-1140E4083A4C}" type="slidenum">
              <a:rPr lang="ru-RU" altLang="en-US" smtClean="0"/>
              <a:pPr/>
              <a:t>8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008451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Овал 8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6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7EBC68D-ADE9-4C58-AA08-7840A53A30A0}" type="datetimeFigureOut">
              <a:rPr lang="ru-RU"/>
              <a:pPr>
                <a:defRPr/>
              </a:pPr>
              <a:t>21.10.2022</a:t>
            </a:fld>
            <a:endParaRPr lang="ru-RU"/>
          </a:p>
        </p:txBody>
      </p:sp>
      <p:sp>
        <p:nvSpPr>
          <p:cNvPr id="7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C450806-C81F-46D6-87E7-83C162D445C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A84541-E96D-471B-B0C1-F46B112F5380}" type="datetimeFigureOut">
              <a:rPr lang="ru-RU"/>
              <a:pPr>
                <a:defRPr/>
              </a:pPr>
              <a:t>21.10.2022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9D1899-4F33-4C80-9DD7-7450F0BAF6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9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Овал 8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667D699-43F0-4E9D-B418-A861B51AAF8E}" type="datetimeFigureOut">
              <a:rPr lang="ru-RU"/>
              <a:pPr>
                <a:defRPr/>
              </a:pPr>
              <a:t>21.10.2022</a:t>
            </a:fld>
            <a:endParaRPr lang="ru-RU"/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308961A-470A-4D56-9B8B-7FC1A1DF0D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E9EE18-516F-4608-B958-01AC5E0CFC72}" type="datetimeFigureOut">
              <a:rPr lang="ru-RU"/>
              <a:pPr>
                <a:defRPr/>
              </a:pPr>
              <a:t>21.10.2022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6B4DF7-E13D-4DCA-802C-E503D424F4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BA3DF78-77A9-4BF4-85FC-4BBC65675F2E}" type="datetimeFigureOut">
              <a:rPr lang="ru-RU"/>
              <a:pPr>
                <a:defRPr/>
              </a:pPr>
              <a:t>21.10.2022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5683157-2F2B-432F-B233-CABC320085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08796E-DF40-4021-9B3C-8E72BF399DB3}" type="datetimeFigureOut">
              <a:rPr lang="ru-RU"/>
              <a:pPr>
                <a:defRPr/>
              </a:pPr>
              <a:t>21.10.2022</a:t>
            </a:fld>
            <a:endParaRPr lang="ru-RU"/>
          </a:p>
        </p:txBody>
      </p:sp>
      <p:sp>
        <p:nvSpPr>
          <p:cNvPr id="4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175A71-FFC4-49D4-92F9-9F1F84DF66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4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Прямоугольник 5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BBA2A8C-BDA3-44F9-9ED6-6EED7DDEB8A6}" type="datetimeFigureOut">
              <a:rPr lang="ru-RU"/>
              <a:pPr>
                <a:defRPr/>
              </a:pPr>
              <a:t>21.10.2022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F047950-7F2C-48B2-BE04-FA39C24D27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C374BB4-10CC-43BB-80CD-382CC08913B4}" type="datetimeFigureOut">
              <a:rPr lang="ru-RU"/>
              <a:pPr>
                <a:defRPr/>
              </a:pPr>
              <a:t>21.10.2022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D6FA98C-B27D-4F74-843C-67CF96B31E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  <a:cs typeface="+mn-cs"/>
            </a:endParaRPr>
          </a:p>
        </p:txBody>
      </p:sp>
      <p:sp>
        <p:nvSpPr>
          <p:cNvPr id="6" name="Блок-схема: процесс 8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Блок-схема: процесс 9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BC9FDA5-F249-4B53-AD0C-DE3141E90E89}" type="datetimeFigureOut">
              <a:rPr lang="ru-RU"/>
              <a:pPr>
                <a:defRPr/>
              </a:pPr>
              <a:t>21.10.2022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5872699-FEF1-4EDF-9248-1012D3889D6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CC178D-E41A-4AF8-83CF-A15AB9CC69B0}" type="datetimeFigureOut">
              <a:rPr lang="ru-RU"/>
              <a:pPr>
                <a:defRPr/>
              </a:pPr>
              <a:t>21.10.2022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691E00-66A8-4E6B-899D-C76B863520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618A28-0F5F-45CB-BADB-BEBF89D35BBC}" type="datetimeFigureOut">
              <a:rPr lang="ru-RU"/>
              <a:pPr>
                <a:defRPr/>
              </a:pPr>
              <a:t>21.10.2022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8BDE5F-390F-495D-80E1-68CD93EF82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3" name="Текст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E1523D59-3C5C-47AE-9AA6-99700671ADEA}" type="datetimeFigureOut">
              <a:rPr lang="ru-RU"/>
              <a:pPr>
                <a:defRPr/>
              </a:pPr>
              <a:t>21.10.2022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FE1AE0AF-1175-4FC6-B7BC-48C7DB1E347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6" r:id="rId1"/>
    <p:sldLayoutId id="2147483875" r:id="rId2"/>
    <p:sldLayoutId id="2147483877" r:id="rId3"/>
    <p:sldLayoutId id="2147483874" r:id="rId4"/>
    <p:sldLayoutId id="2147483878" r:id="rId5"/>
    <p:sldLayoutId id="2147483873" r:id="rId6"/>
    <p:sldLayoutId id="2147483879" r:id="rId7"/>
    <p:sldLayoutId id="2147483880" r:id="rId8"/>
    <p:sldLayoutId id="2147483881" r:id="rId9"/>
    <p:sldLayoutId id="2147483872" r:id="rId10"/>
    <p:sldLayoutId id="2147483871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9pPr>
      <a:extLst/>
    </p:titleStyle>
    <p:bodyStyle>
      <a:lvl1pPr marL="365125" indent="-282575" algn="l" rtl="0" fontAlgn="base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fontAlgn="base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fontAlgn="base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fontAlgn="base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31925" y="360363"/>
            <a:ext cx="7407275" cy="147161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ГОБУЗ «Кольская ЦРБ»</a:t>
            </a:r>
            <a:endParaRPr lang="ru-RU" b="1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31925" y="1849438"/>
            <a:ext cx="7407275" cy="4151312"/>
          </a:xfrm>
        </p:spPr>
        <p:txBody>
          <a:bodyPr/>
          <a:lstStyle/>
          <a:p>
            <a:pPr marL="26988"/>
            <a:r>
              <a:rPr lang="ru-RU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Детское отделение поликлиники г.Кола</a:t>
            </a:r>
          </a:p>
          <a:p>
            <a:pPr marL="26988"/>
            <a:endParaRPr lang="ru-RU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6988"/>
            <a:endParaRPr lang="ru-RU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6988"/>
            <a:endParaRPr lang="ru-RU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6988"/>
            <a:endParaRPr lang="ru-RU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6988"/>
            <a:endParaRPr lang="ru-RU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6988"/>
            <a:r>
              <a:rPr lang="ru-RU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Главный врач Гришко Б.В.</a:t>
            </a:r>
          </a:p>
          <a:p>
            <a:pPr marL="26988"/>
            <a:endParaRPr lang="ru-RU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6988"/>
            <a:endParaRPr lang="ru-RU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6988"/>
            <a:endParaRPr lang="ru-RU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6988"/>
            <a:endParaRPr lang="ru-RU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4338" name="Содержимое 2"/>
          <p:cNvSpPr>
            <a:spLocks noGrp="1"/>
          </p:cNvSpPr>
          <p:nvPr>
            <p:ph idx="1"/>
          </p:nvPr>
        </p:nvSpPr>
        <p:spPr>
          <a:xfrm>
            <a:off x="457200" y="1643063"/>
            <a:ext cx="8229600" cy="4483100"/>
          </a:xfrm>
        </p:spPr>
        <p:txBody>
          <a:bodyPr/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Детское отделение поликлиники обеспечивает лечебно-профилактическую помощь детям до 18 лет (17 лет 11мес. 29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.).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Обслуживаемое детское население г. Кола – более 1800 детей</a:t>
            </a:r>
          </a:p>
          <a:p>
            <a:pPr>
              <a:buFont typeface="Wingdings 2" pitchFamily="18" charset="2"/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Консультативная и лечебная помощь всех профилей оказывается всему детскому населению района, а это более 8500 детей.</a:t>
            </a: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Проблемы, послужившие основанием для вступления в проект</a:t>
            </a:r>
            <a:endParaRPr lang="ru-RU" sz="3600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рамках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реализации регионального проекта Мурманской области «Развитие системы оказания первичной медико-санитарной помощи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 Приказ МЗ МО № 770 от 24.12.2010г.  «О перечне медицинских организаций, участвующих в реализации и тиражировании Новой модели медицинской организации, оказывающей первичную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медико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– санитарную помощь, в 2022 году».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 реализацию взято направление по детскому населению г.Кола: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Сокращение времени прохождения профилактического осмотра несовершеннолетних в возрасте 10 лет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Разработаны и утверждены паспорт проекта, план – график по реализации комплексных мероприятий.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Проведен анализ текущей ситуации. Разработаны и графически оформлены текущие карты процессов. Проведен поиск и выявление проблем по каждому направлению. По итогам разработаны и графически оформлены целевые карты процессов. Выполнено внедрение улучшений, по результатам которого проведен анализ.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6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трелка вправо с вырезом 12"/>
          <p:cNvSpPr/>
          <p:nvPr/>
        </p:nvSpPr>
        <p:spPr>
          <a:xfrm>
            <a:off x="571500" y="3143250"/>
            <a:ext cx="1571625" cy="1214438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Приказ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24.12.2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трелка вправо с вырезом 13"/>
          <p:cNvSpPr/>
          <p:nvPr/>
        </p:nvSpPr>
        <p:spPr>
          <a:xfrm>
            <a:off x="2143125" y="3143250"/>
            <a:ext cx="1714500" cy="1357313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Карточка</a:t>
            </a:r>
          </a:p>
        </p:txBody>
      </p:sp>
      <p:sp>
        <p:nvSpPr>
          <p:cNvPr id="16" name="Стрелка вправо с вырезом 15"/>
          <p:cNvSpPr/>
          <p:nvPr/>
        </p:nvSpPr>
        <p:spPr>
          <a:xfrm>
            <a:off x="3929063" y="3143250"/>
            <a:ext cx="1643062" cy="141287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Дорожная карта</a:t>
            </a:r>
          </a:p>
        </p:txBody>
      </p:sp>
      <p:sp>
        <p:nvSpPr>
          <p:cNvPr id="17" name="Стрелка вправо с вырезом 16"/>
          <p:cNvSpPr/>
          <p:nvPr/>
        </p:nvSpPr>
        <p:spPr>
          <a:xfrm>
            <a:off x="5643563" y="3071813"/>
            <a:ext cx="1500187" cy="1500187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План - мероприятий</a:t>
            </a:r>
          </a:p>
        </p:txBody>
      </p:sp>
      <p:sp>
        <p:nvSpPr>
          <p:cNvPr id="18" name="Стрелка вправо с вырезом 17"/>
          <p:cNvSpPr/>
          <p:nvPr/>
        </p:nvSpPr>
        <p:spPr>
          <a:xfrm>
            <a:off x="7143750" y="3071813"/>
            <a:ext cx="1835150" cy="1500187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Окончание</a:t>
            </a:r>
            <a:r>
              <a:rPr lang="ru-RU" dirty="0"/>
              <a:t>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проекта</a:t>
            </a:r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2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Паспорт проекта </a:t>
            </a:r>
            <a:br>
              <a:rPr lang="ru-RU" sz="22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«Сокращение времени прохождения профилактического осмотра несовершеннолетних в возрасте 10 лет» </a:t>
            </a:r>
            <a:r>
              <a:rPr lang="ru-RU" dirty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ru-RU" dirty="0">
                <a:solidFill>
                  <a:schemeClr val="tx2">
                    <a:satMod val="130000"/>
                  </a:schemeClr>
                </a:solidFill>
              </a:rPr>
            </a:br>
            <a:r>
              <a:rPr lang="ru-RU" b="1" dirty="0">
                <a:solidFill>
                  <a:schemeClr val="tx2">
                    <a:satMod val="130000"/>
                  </a:schemeClr>
                </a:solidFill>
              </a:rPr>
              <a:t> </a:t>
            </a:r>
            <a:r>
              <a:rPr lang="ru-RU" dirty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ru-RU" dirty="0">
                <a:solidFill>
                  <a:schemeClr val="tx2">
                    <a:satMod val="130000"/>
                  </a:schemeClr>
                </a:solidFill>
              </a:rPr>
            </a:br>
            <a:endParaRPr lang="ru-RU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Содержимое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7091739"/>
              </p:ext>
            </p:extLst>
          </p:nvPr>
        </p:nvGraphicFramePr>
        <p:xfrm>
          <a:off x="500063" y="1071563"/>
          <a:ext cx="8358187" cy="5381816"/>
        </p:xfrm>
        <a:graphic>
          <a:graphicData uri="http://schemas.openxmlformats.org/drawingml/2006/table">
            <a:tbl>
              <a:tblPr/>
              <a:tblGrid>
                <a:gridCol w="4143375"/>
                <a:gridCol w="4214812"/>
              </a:tblGrid>
              <a:tr h="26431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Заказчик проекта</a:t>
                      </a: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: пациенты.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9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Процесс</a:t>
                      </a:r>
                      <a:r>
                        <a:rPr lang="ru-RU" sz="9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проведение профилактического осмотра несовершеннолетним в возрасте 10 лет в детской поликлинике г. Кола.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Границы процесса: </a:t>
                      </a: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от момента получения направления на медосмотр до получения заключения от врача – педиатра о прохождении </a:t>
                      </a:r>
                      <a:r>
                        <a:rPr lang="ru-RU" sz="9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профосмотра</a:t>
                      </a: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(заполнение карты ф.030-ПО/у-17)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900" b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Руководитель </a:t>
                      </a:r>
                      <a:r>
                        <a:rPr lang="ru-RU" sz="9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проекта: </a:t>
                      </a: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Главный врач ГОБУЗ «Кольская ЦРБ» - Гришко Б.В.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900" b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Руководитель </a:t>
                      </a:r>
                      <a:r>
                        <a:rPr lang="ru-RU" sz="9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рабочей группы</a:t>
                      </a: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Буркова Е.Н. – заведующая отделением организации медицинской помощи несовершеннолетним в образовательных организациях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900" b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Состав </a:t>
                      </a:r>
                      <a:r>
                        <a:rPr lang="ru-RU" sz="9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рабочей группы (ответственные):</a:t>
                      </a: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Девяткина Л.И. – заведующая детским отделением  поликлиники, Проскурина Л.Н. – старшая медицинская сестра детского отделения поликлиники, Сучкова И.И. – заведующая хозяйством  поликлиники, Мишина С.Н. – администратор детского отделения поликлиники, </a:t>
                      </a:r>
                      <a:r>
                        <a:rPr lang="ru-RU" sz="9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Чакилева</a:t>
                      </a: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В.С. – м\с  отделения организации медицинской помощи несовершеннолетним в образовательных организациях.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u="none" strike="noStrike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098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u="sng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Обоснование выбора</a:t>
                      </a: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необходимость предварительной записи к специалистам (невролог, стоматолог, эндокринолог, травматолог- ортопед, офтальмолог, педиатр)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прем специалистов в разное время в течение нескольких дней.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необходимость повторных посещений поликлиники и регистратуры для проведения профилактического осмотра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низкий процент детей, своевременно и в полном объеме прошедших осмотр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низкая удовлетворенность пациентов качеством мед. помощи.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487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Цели и плановый эффект: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u="none" strike="noStrike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u="sng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Ключевые события: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u="none" strike="noStrike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1295" algn="l"/>
                        </a:tabLs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	Формирование паспорта проекта: 19.03.2022 года.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1295" algn="l"/>
                        </a:tabLs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	Анализ текущей ситуации: 25.02.2022-19.03.2022 года: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  <a:tabLst>
                          <a:tab pos="291465" algn="l"/>
                        </a:tabLs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разработка текущей карты процесса: 25.02.2022-27.03.2022 года;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  <a:tabLst>
                          <a:tab pos="291465" algn="l"/>
                        </a:tabLs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выявление проблем: 28.03.2022-8.04.2022 года;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  <a:tabLst>
                          <a:tab pos="291465" algn="l"/>
                        </a:tabLs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разработка целевой карты процесса: 11.04.2022-15.04.2022 года;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  <a:tabLst>
                          <a:tab pos="291465" algn="l"/>
                        </a:tabLs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разработка плана мероприятий реализации проекта: 18.04.2022-21.04.2022 года.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1295" algn="l"/>
                        </a:tabLs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	</a:t>
                      </a:r>
                      <a:r>
                        <a:rPr lang="ru-RU" sz="11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Kick</a:t>
                      </a: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ru-RU" sz="11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off</a:t>
                      </a: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встреча – 22.04.2022 года.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1295" algn="l"/>
                        </a:tabLs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	Внедрение улучшений – 25.04.2022-27.05.2022 года.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1295" algn="l"/>
                        </a:tabLs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5.	Закрепление результатов и закрытие проекта – </a:t>
                      </a: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28.102022 </a:t>
                      </a: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года.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0682025"/>
              </p:ext>
            </p:extLst>
          </p:nvPr>
        </p:nvGraphicFramePr>
        <p:xfrm>
          <a:off x="571500" y="4513263"/>
          <a:ext cx="3929091" cy="16329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8826"/>
                <a:gridCol w="1000132"/>
                <a:gridCol w="1000133"/>
              </a:tblGrid>
              <a:tr h="351123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Показатель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Текущий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Целевой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50336"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Количество</a:t>
                      </a:r>
                      <a:r>
                        <a:rPr lang="ru-RU" sz="105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посещений</a:t>
                      </a:r>
                      <a:endParaRPr lang="ru-RU" sz="10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1123"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Доля</a:t>
                      </a:r>
                      <a:r>
                        <a:rPr lang="ru-RU" sz="105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детей 10 лет, прошедших профилактический осмотр в полном объеме, %</a:t>
                      </a:r>
                      <a:endParaRPr lang="ru-RU" sz="10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</a:t>
                      </a:r>
                      <a:endParaRPr lang="ru-RU" sz="10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  <a:endParaRPr lang="ru-RU" sz="10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Общие сведения о проекте</a:t>
            </a:r>
            <a:br>
              <a:rPr lang="ru-RU" sz="2400" b="1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22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сокращение </a:t>
            </a:r>
            <a:r>
              <a:rPr lang="ru-RU" sz="2200" dirty="0" err="1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вреени</a:t>
            </a:r>
            <a:r>
              <a:rPr lang="ru-RU" sz="22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прохождения профилактического осмотра несовершеннолетних в возрасте 10 лет</a:t>
            </a:r>
            <a:endParaRPr lang="ru-RU" sz="2400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1435100" y="1524000"/>
            <a:ext cx="3657600" cy="466407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Причины выбора:</a:t>
            </a:r>
          </a:p>
          <a:p>
            <a:pPr>
              <a:lnSpc>
                <a:spcPct val="105000"/>
              </a:lnSpc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Необходимость предварительной записи к специалистам;</a:t>
            </a:r>
          </a:p>
          <a:p>
            <a:pPr>
              <a:lnSpc>
                <a:spcPct val="105000"/>
              </a:lnSpc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Прием специалистов в разное время в течение нескольких дней;</a:t>
            </a:r>
          </a:p>
          <a:p>
            <a:pPr>
              <a:lnSpc>
                <a:spcPct val="105000"/>
              </a:lnSpc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Прием стоматолога во взрослой поликлинике;</a:t>
            </a:r>
          </a:p>
          <a:p>
            <a:pPr>
              <a:lnSpc>
                <a:spcPct val="105000"/>
              </a:lnSpc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Необходимость повторных посещений поликлиники и регистратуры для прохождения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профосмотра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" name="Содержимое 12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4073789889"/>
              </p:ext>
            </p:extLst>
          </p:nvPr>
        </p:nvGraphicFramePr>
        <p:xfrm>
          <a:off x="5276850" y="1524000"/>
          <a:ext cx="3657602" cy="38581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1"/>
                <a:gridCol w="1828801"/>
              </a:tblGrid>
              <a:tr h="992985"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Было</a:t>
                      </a:r>
                      <a:endParaRPr lang="ru-RU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814" marR="828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Стало</a:t>
                      </a:r>
                      <a:endParaRPr lang="ru-RU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814" marR="82814"/>
                </a:tc>
              </a:tr>
              <a:tr h="992985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Необходимость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посещений поликлиники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– 6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раз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814" marR="82814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Необходимость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посещений поликлиники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– 1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раз</a:t>
                      </a:r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814" marR="82814"/>
                </a:tc>
              </a:tr>
              <a:tr h="992985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Процент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детей 10 лет, прошедших </a:t>
                      </a:r>
                      <a:r>
                        <a:rPr lang="ru-RU" sz="16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профосмотр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 полном объеме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– 23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%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814" marR="82814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Процент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детей 10 лет, прошедших </a:t>
                      </a:r>
                      <a:r>
                        <a:rPr lang="ru-RU" sz="16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профосмотр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 полном объеме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– 92,5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%</a:t>
                      </a:r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814" marR="82814"/>
                </a:tc>
              </a:tr>
            </a:tbl>
          </a:graphicData>
        </a:graphic>
      </p:graphicFrame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1" name="Группа 14"/>
          <p:cNvGrpSpPr>
            <a:grpSpLocks/>
          </p:cNvGrpSpPr>
          <p:nvPr/>
        </p:nvGrpSpPr>
        <p:grpSpPr bwMode="auto">
          <a:xfrm>
            <a:off x="2380842" y="1500131"/>
            <a:ext cx="511969" cy="386225"/>
            <a:chOff x="3927933" y="1279447"/>
            <a:chExt cx="952650" cy="460061"/>
          </a:xfrm>
        </p:grpSpPr>
        <p:sp>
          <p:nvSpPr>
            <p:cNvPr id="16" name="TextBox 15"/>
            <p:cNvSpPr txBox="1"/>
            <p:nvPr/>
          </p:nvSpPr>
          <p:spPr>
            <a:xfrm>
              <a:off x="3927933" y="1279447"/>
              <a:ext cx="952650" cy="234009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lIns="27000" rIns="27000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Гардероб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927933" y="1485091"/>
              <a:ext cx="948220" cy="254417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dirty="0">
                  <a:latin typeface="Georgia" pitchFamily="18" charset="0"/>
                  <a:cs typeface="+mn-cs"/>
                </a:rPr>
                <a:t>8</a:t>
              </a:r>
              <a:r>
                <a:rPr lang="en-US" sz="788" dirty="0">
                  <a:latin typeface="Georgia" pitchFamily="18" charset="0"/>
                  <a:cs typeface="+mn-cs"/>
                </a:rPr>
                <a:t>”</a:t>
              </a:r>
              <a:endParaRPr lang="ru-RU" sz="788" dirty="0">
                <a:latin typeface="Georgia" pitchFamily="18" charset="0"/>
                <a:cs typeface="+mn-cs"/>
              </a:endParaRPr>
            </a:p>
          </p:txBody>
        </p:sp>
      </p:grpSp>
      <p:grpSp>
        <p:nvGrpSpPr>
          <p:cNvPr id="2052" name="Группа 17"/>
          <p:cNvGrpSpPr>
            <a:grpSpLocks/>
          </p:cNvGrpSpPr>
          <p:nvPr/>
        </p:nvGrpSpPr>
        <p:grpSpPr bwMode="auto">
          <a:xfrm>
            <a:off x="1288627" y="1500131"/>
            <a:ext cx="566738" cy="386225"/>
            <a:chOff x="3927935" y="1279447"/>
            <a:chExt cx="974331" cy="460061"/>
          </a:xfrm>
        </p:grpSpPr>
        <p:sp>
          <p:nvSpPr>
            <p:cNvPr id="19" name="TextBox 18"/>
            <p:cNvSpPr txBox="1"/>
            <p:nvPr/>
          </p:nvSpPr>
          <p:spPr>
            <a:xfrm>
              <a:off x="3927935" y="1279447"/>
              <a:ext cx="974331" cy="254417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lIns="27000" rIns="2700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 err="1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Регист-ра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927935" y="1485091"/>
              <a:ext cx="974331" cy="254417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788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25-49”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</p:grpSp>
      <p:grpSp>
        <p:nvGrpSpPr>
          <p:cNvPr id="2053" name="Группа 20"/>
          <p:cNvGrpSpPr>
            <a:grpSpLocks/>
          </p:cNvGrpSpPr>
          <p:nvPr/>
        </p:nvGrpSpPr>
        <p:grpSpPr bwMode="auto">
          <a:xfrm>
            <a:off x="294085" y="1259682"/>
            <a:ext cx="401241" cy="451002"/>
            <a:chOff x="10568" y="2658077"/>
            <a:chExt cx="1465995" cy="601304"/>
          </a:xfrm>
        </p:grpSpPr>
        <p:sp>
          <p:nvSpPr>
            <p:cNvPr id="22" name="TextBox 21"/>
            <p:cNvSpPr txBox="1"/>
            <p:nvPr/>
          </p:nvSpPr>
          <p:spPr>
            <a:xfrm>
              <a:off x="10568" y="2997784"/>
              <a:ext cx="1465995" cy="261597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675" dirty="0">
                  <a:latin typeface="Georgia" pitchFamily="18" charset="0"/>
                  <a:cs typeface="+mn-cs"/>
                </a:rPr>
                <a:t>Вход</a:t>
              </a:r>
            </a:p>
          </p:txBody>
        </p:sp>
        <p:sp>
          <p:nvSpPr>
            <p:cNvPr id="23" name="Прямоугольный треугольник 22"/>
            <p:cNvSpPr/>
            <p:nvPr/>
          </p:nvSpPr>
          <p:spPr>
            <a:xfrm rot="5400000" flipH="1" flipV="1">
              <a:off x="1052225" y="2573448"/>
              <a:ext cx="339707" cy="508966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24" name="Прямоугольный треугольник 23"/>
            <p:cNvSpPr/>
            <p:nvPr/>
          </p:nvSpPr>
          <p:spPr>
            <a:xfrm rot="5400000" flipH="1" flipV="1">
              <a:off x="586763" y="2573449"/>
              <a:ext cx="339707" cy="508963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25" name="Прямоугольный треугольник 24"/>
            <p:cNvSpPr/>
            <p:nvPr/>
          </p:nvSpPr>
          <p:spPr>
            <a:xfrm rot="5400000" flipH="1" flipV="1">
              <a:off x="95197" y="2573448"/>
              <a:ext cx="339707" cy="508966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</p:grpSp>
      <p:cxnSp>
        <p:nvCxnSpPr>
          <p:cNvPr id="34" name="Прямая со стрелкой 33"/>
          <p:cNvCxnSpPr>
            <a:stCxn id="19" idx="3"/>
            <a:endCxn id="16" idx="1"/>
          </p:cNvCxnSpPr>
          <p:nvPr/>
        </p:nvCxnSpPr>
        <p:spPr>
          <a:xfrm flipV="1">
            <a:off x="1855365" y="1598357"/>
            <a:ext cx="525477" cy="8567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>
            <a:stCxn id="16" idx="3"/>
            <a:endCxn id="39" idx="1"/>
          </p:cNvCxnSpPr>
          <p:nvPr/>
        </p:nvCxnSpPr>
        <p:spPr>
          <a:xfrm>
            <a:off x="2892810" y="1598359"/>
            <a:ext cx="536348" cy="1061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59" name="Группа 42"/>
          <p:cNvGrpSpPr>
            <a:grpSpLocks/>
          </p:cNvGrpSpPr>
          <p:nvPr/>
        </p:nvGrpSpPr>
        <p:grpSpPr bwMode="auto">
          <a:xfrm>
            <a:off x="4517749" y="1500132"/>
            <a:ext cx="513159" cy="386226"/>
            <a:chOff x="3927933" y="1279447"/>
            <a:chExt cx="952650" cy="460061"/>
          </a:xfrm>
        </p:grpSpPr>
        <p:sp>
          <p:nvSpPr>
            <p:cNvPr id="44" name="TextBox 43"/>
            <p:cNvSpPr txBox="1"/>
            <p:nvPr/>
          </p:nvSpPr>
          <p:spPr>
            <a:xfrm>
              <a:off x="3927933" y="1279447"/>
              <a:ext cx="952650" cy="23401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lIns="27000" rIns="27000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Гардероб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3927933" y="1485092"/>
              <a:ext cx="948230" cy="25441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dirty="0">
                  <a:latin typeface="Georgia" pitchFamily="18" charset="0"/>
                  <a:cs typeface="+mn-cs"/>
                </a:rPr>
                <a:t>9</a:t>
              </a:r>
              <a:r>
                <a:rPr lang="en-US" sz="788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”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</p:grpSp>
      <p:cxnSp>
        <p:nvCxnSpPr>
          <p:cNvPr id="46" name="Прямая со стрелкой 45"/>
          <p:cNvCxnSpPr>
            <a:stCxn id="39" idx="3"/>
            <a:endCxn id="44" idx="1"/>
          </p:cNvCxnSpPr>
          <p:nvPr/>
        </p:nvCxnSpPr>
        <p:spPr>
          <a:xfrm flipV="1">
            <a:off x="4050158" y="1598359"/>
            <a:ext cx="467591" cy="1061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61" name="Группа 46"/>
          <p:cNvGrpSpPr>
            <a:grpSpLocks/>
          </p:cNvGrpSpPr>
          <p:nvPr/>
        </p:nvGrpSpPr>
        <p:grpSpPr bwMode="auto">
          <a:xfrm>
            <a:off x="5556383" y="1254485"/>
            <a:ext cx="401241" cy="554876"/>
            <a:chOff x="10568" y="2658077"/>
            <a:chExt cx="1465995" cy="739797"/>
          </a:xfrm>
        </p:grpSpPr>
        <p:sp>
          <p:nvSpPr>
            <p:cNvPr id="48" name="TextBox 47"/>
            <p:cNvSpPr txBox="1"/>
            <p:nvPr/>
          </p:nvSpPr>
          <p:spPr>
            <a:xfrm>
              <a:off x="10568" y="2997785"/>
              <a:ext cx="1465995" cy="400089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675" dirty="0">
                  <a:latin typeface="Georgia" pitchFamily="18" charset="0"/>
                  <a:cs typeface="+mn-cs"/>
                </a:rPr>
                <a:t>Выход</a:t>
              </a:r>
            </a:p>
          </p:txBody>
        </p:sp>
        <p:sp>
          <p:nvSpPr>
            <p:cNvPr id="49" name="Прямоугольный треугольник 48"/>
            <p:cNvSpPr/>
            <p:nvPr/>
          </p:nvSpPr>
          <p:spPr>
            <a:xfrm rot="5400000" flipH="1" flipV="1">
              <a:off x="1052225" y="2573448"/>
              <a:ext cx="339708" cy="508966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50" name="Прямоугольный треугольник 49"/>
            <p:cNvSpPr/>
            <p:nvPr/>
          </p:nvSpPr>
          <p:spPr>
            <a:xfrm rot="5400000" flipH="1" flipV="1">
              <a:off x="586763" y="2573449"/>
              <a:ext cx="339708" cy="508963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51" name="Прямоугольный треугольник 50"/>
            <p:cNvSpPr/>
            <p:nvPr/>
          </p:nvSpPr>
          <p:spPr>
            <a:xfrm rot="5400000" flipH="1" flipV="1">
              <a:off x="95197" y="2573448"/>
              <a:ext cx="339708" cy="508966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</p:grpSp>
      <p:cxnSp>
        <p:nvCxnSpPr>
          <p:cNvPr id="52" name="Прямая со стрелкой 51"/>
          <p:cNvCxnSpPr>
            <a:stCxn id="44" idx="3"/>
            <a:endCxn id="48" idx="1"/>
          </p:cNvCxnSpPr>
          <p:nvPr/>
        </p:nvCxnSpPr>
        <p:spPr>
          <a:xfrm>
            <a:off x="5030908" y="1598359"/>
            <a:ext cx="525475" cy="60961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>
            <a:stCxn id="22" idx="3"/>
            <a:endCxn id="19" idx="1"/>
          </p:cNvCxnSpPr>
          <p:nvPr/>
        </p:nvCxnSpPr>
        <p:spPr>
          <a:xfrm flipV="1">
            <a:off x="695326" y="1606924"/>
            <a:ext cx="593301" cy="5656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64" name="Группа 53"/>
          <p:cNvGrpSpPr>
            <a:grpSpLocks/>
          </p:cNvGrpSpPr>
          <p:nvPr/>
        </p:nvGrpSpPr>
        <p:grpSpPr bwMode="auto">
          <a:xfrm>
            <a:off x="1243596" y="3029807"/>
            <a:ext cx="513160" cy="386225"/>
            <a:chOff x="3927933" y="1279447"/>
            <a:chExt cx="952650" cy="460061"/>
          </a:xfrm>
        </p:grpSpPr>
        <p:sp>
          <p:nvSpPr>
            <p:cNvPr id="55" name="TextBox 54"/>
            <p:cNvSpPr txBox="1"/>
            <p:nvPr/>
          </p:nvSpPr>
          <p:spPr>
            <a:xfrm>
              <a:off x="3927933" y="1279447"/>
              <a:ext cx="952650" cy="234009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lIns="27000" rIns="27000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Гардероб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3927933" y="1485091"/>
              <a:ext cx="948230" cy="254417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dirty="0">
                  <a:latin typeface="Georgia" pitchFamily="18" charset="0"/>
                  <a:cs typeface="+mn-cs"/>
                </a:rPr>
                <a:t>20</a:t>
              </a:r>
              <a:r>
                <a:rPr lang="en-US" sz="788" dirty="0">
                  <a:latin typeface="Georgia" pitchFamily="18" charset="0"/>
                  <a:cs typeface="+mn-cs"/>
                </a:rPr>
                <a:t>”</a:t>
              </a:r>
              <a:endParaRPr lang="ru-RU" sz="788" dirty="0">
                <a:latin typeface="Georgia" pitchFamily="18" charset="0"/>
                <a:cs typeface="+mn-cs"/>
              </a:endParaRPr>
            </a:p>
          </p:txBody>
        </p:sp>
      </p:grpSp>
      <p:grpSp>
        <p:nvGrpSpPr>
          <p:cNvPr id="2065" name="Группа 59"/>
          <p:cNvGrpSpPr>
            <a:grpSpLocks/>
          </p:cNvGrpSpPr>
          <p:nvPr/>
        </p:nvGrpSpPr>
        <p:grpSpPr bwMode="auto">
          <a:xfrm>
            <a:off x="294085" y="2734213"/>
            <a:ext cx="400050" cy="762625"/>
            <a:chOff x="10568" y="2658077"/>
            <a:chExt cx="1465995" cy="1015072"/>
          </a:xfrm>
        </p:grpSpPr>
        <p:sp>
          <p:nvSpPr>
            <p:cNvPr id="61" name="TextBox 60"/>
            <p:cNvSpPr txBox="1"/>
            <p:nvPr/>
          </p:nvSpPr>
          <p:spPr>
            <a:xfrm>
              <a:off x="10568" y="2997214"/>
              <a:ext cx="1465995" cy="675935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675" dirty="0">
                  <a:latin typeface="Georgia" pitchFamily="18" charset="0"/>
                  <a:cs typeface="+mn-cs"/>
                </a:rPr>
                <a:t>Вход (</a:t>
              </a:r>
              <a:r>
                <a:rPr lang="ru-RU" sz="675" dirty="0" err="1">
                  <a:latin typeface="Georgia" pitchFamily="18" charset="0"/>
                </a:rPr>
                <a:t>взр.пол</a:t>
              </a:r>
              <a:r>
                <a:rPr lang="ru-RU" sz="675" dirty="0">
                  <a:latin typeface="Georgia" pitchFamily="18" charset="0"/>
                </a:rPr>
                <a:t>-ка)</a:t>
              </a:r>
              <a:endParaRPr lang="ru-RU" sz="675" dirty="0">
                <a:latin typeface="Georgia" pitchFamily="18" charset="0"/>
                <a:cs typeface="+mn-cs"/>
              </a:endParaRPr>
            </a:p>
          </p:txBody>
        </p:sp>
        <p:sp>
          <p:nvSpPr>
            <p:cNvPr id="62" name="Прямоугольный треугольник 61"/>
            <p:cNvSpPr/>
            <p:nvPr/>
          </p:nvSpPr>
          <p:spPr>
            <a:xfrm rot="5400000" flipH="1" flipV="1">
              <a:off x="1051755" y="2572406"/>
              <a:ext cx="339137" cy="510479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63" name="Прямоугольный треугольник 62"/>
            <p:cNvSpPr/>
            <p:nvPr/>
          </p:nvSpPr>
          <p:spPr>
            <a:xfrm rot="5400000" flipH="1" flipV="1">
              <a:off x="589269" y="2572406"/>
              <a:ext cx="339137" cy="510479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64" name="Прямоугольный треугольник 63"/>
            <p:cNvSpPr/>
            <p:nvPr/>
          </p:nvSpPr>
          <p:spPr>
            <a:xfrm rot="5400000" flipH="1" flipV="1">
              <a:off x="96240" y="2572405"/>
              <a:ext cx="339137" cy="510481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</p:grpSp>
      <p:cxnSp>
        <p:nvCxnSpPr>
          <p:cNvPr id="66" name="Прямая со стрелкой 65"/>
          <p:cNvCxnSpPr/>
          <p:nvPr/>
        </p:nvCxnSpPr>
        <p:spPr>
          <a:xfrm>
            <a:off x="694135" y="3127716"/>
            <a:ext cx="549461" cy="319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>
            <a:stCxn id="2148" idx="0"/>
          </p:cNvCxnSpPr>
          <p:nvPr/>
        </p:nvCxnSpPr>
        <p:spPr>
          <a:xfrm flipV="1">
            <a:off x="1942308" y="3122111"/>
            <a:ext cx="1223509" cy="14660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69" name="Группа 68"/>
          <p:cNvGrpSpPr>
            <a:grpSpLocks/>
          </p:cNvGrpSpPr>
          <p:nvPr/>
        </p:nvGrpSpPr>
        <p:grpSpPr bwMode="auto">
          <a:xfrm>
            <a:off x="4486227" y="3029808"/>
            <a:ext cx="513160" cy="386226"/>
            <a:chOff x="3927933" y="1279447"/>
            <a:chExt cx="952650" cy="460061"/>
          </a:xfrm>
        </p:grpSpPr>
        <p:sp>
          <p:nvSpPr>
            <p:cNvPr id="70" name="TextBox 69"/>
            <p:cNvSpPr txBox="1"/>
            <p:nvPr/>
          </p:nvSpPr>
          <p:spPr>
            <a:xfrm>
              <a:off x="3927933" y="1279447"/>
              <a:ext cx="952650" cy="23401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lIns="27000" rIns="27000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Гардероб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3927933" y="1485092"/>
              <a:ext cx="948230" cy="25441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dirty="0">
                  <a:latin typeface="Georgia" pitchFamily="18" charset="0"/>
                  <a:cs typeface="+mn-cs"/>
                </a:rPr>
                <a:t>30</a:t>
              </a:r>
              <a:r>
                <a:rPr lang="en-US" sz="788" dirty="0">
                  <a:latin typeface="Georgia" pitchFamily="18" charset="0"/>
                  <a:cs typeface="+mn-cs"/>
                </a:rPr>
                <a:t>”</a:t>
              </a:r>
              <a:endParaRPr lang="ru-RU" sz="788" dirty="0">
                <a:latin typeface="Georgia" pitchFamily="18" charset="0"/>
                <a:cs typeface="+mn-cs"/>
              </a:endParaRPr>
            </a:p>
          </p:txBody>
        </p:sp>
      </p:grpSp>
      <p:grpSp>
        <p:nvGrpSpPr>
          <p:cNvPr id="2070" name="Группа 71"/>
          <p:cNvGrpSpPr>
            <a:grpSpLocks/>
          </p:cNvGrpSpPr>
          <p:nvPr/>
        </p:nvGrpSpPr>
        <p:grpSpPr bwMode="auto">
          <a:xfrm>
            <a:off x="5548850" y="2783199"/>
            <a:ext cx="400050" cy="554875"/>
            <a:chOff x="10568" y="2658078"/>
            <a:chExt cx="1465995" cy="739796"/>
          </a:xfrm>
        </p:grpSpPr>
        <p:sp>
          <p:nvSpPr>
            <p:cNvPr id="73" name="TextBox 72"/>
            <p:cNvSpPr txBox="1"/>
            <p:nvPr/>
          </p:nvSpPr>
          <p:spPr>
            <a:xfrm>
              <a:off x="10568" y="2997785"/>
              <a:ext cx="1465995" cy="400089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675" dirty="0">
                  <a:latin typeface="Georgia" pitchFamily="18" charset="0"/>
                  <a:cs typeface="+mn-cs"/>
                </a:rPr>
                <a:t>Выход</a:t>
              </a:r>
            </a:p>
          </p:txBody>
        </p:sp>
        <p:sp>
          <p:nvSpPr>
            <p:cNvPr id="74" name="Прямоугольный треугольник 73"/>
            <p:cNvSpPr/>
            <p:nvPr/>
          </p:nvSpPr>
          <p:spPr>
            <a:xfrm rot="5400000" flipH="1" flipV="1">
              <a:off x="1051467" y="2572691"/>
              <a:ext cx="339708" cy="510481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75" name="Прямоугольный треугольник 74"/>
            <p:cNvSpPr/>
            <p:nvPr/>
          </p:nvSpPr>
          <p:spPr>
            <a:xfrm rot="5400000" flipH="1" flipV="1">
              <a:off x="588981" y="2572691"/>
              <a:ext cx="339708" cy="510481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76" name="Прямоугольный треугольник 75"/>
            <p:cNvSpPr/>
            <p:nvPr/>
          </p:nvSpPr>
          <p:spPr>
            <a:xfrm rot="5400000" flipH="1" flipV="1">
              <a:off x="95954" y="2572692"/>
              <a:ext cx="339708" cy="510479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</p:grpSp>
      <p:cxnSp>
        <p:nvCxnSpPr>
          <p:cNvPr id="77" name="Прямая со стрелкой 76"/>
          <p:cNvCxnSpPr/>
          <p:nvPr/>
        </p:nvCxnSpPr>
        <p:spPr>
          <a:xfrm flipV="1">
            <a:off x="4999387" y="3124313"/>
            <a:ext cx="549463" cy="3722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Прямая со стрелкой 77"/>
          <p:cNvCxnSpPr/>
          <p:nvPr/>
        </p:nvCxnSpPr>
        <p:spPr>
          <a:xfrm flipV="1">
            <a:off x="3936766" y="3128035"/>
            <a:ext cx="549461" cy="1811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73" name="Группа 78"/>
          <p:cNvGrpSpPr>
            <a:grpSpLocks/>
          </p:cNvGrpSpPr>
          <p:nvPr/>
        </p:nvGrpSpPr>
        <p:grpSpPr bwMode="auto">
          <a:xfrm>
            <a:off x="2226197" y="3758206"/>
            <a:ext cx="513160" cy="386225"/>
            <a:chOff x="3927933" y="1279447"/>
            <a:chExt cx="952650" cy="460061"/>
          </a:xfrm>
        </p:grpSpPr>
        <p:sp>
          <p:nvSpPr>
            <p:cNvPr id="80" name="TextBox 79"/>
            <p:cNvSpPr txBox="1"/>
            <p:nvPr/>
          </p:nvSpPr>
          <p:spPr>
            <a:xfrm>
              <a:off x="3927933" y="1279447"/>
              <a:ext cx="952650" cy="234009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lIns="27000" rIns="27000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Гардероб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3927933" y="1485091"/>
              <a:ext cx="948230" cy="254417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dirty="0">
                  <a:latin typeface="Georgia" pitchFamily="18" charset="0"/>
                  <a:cs typeface="+mn-cs"/>
                </a:rPr>
                <a:t>8</a:t>
              </a:r>
              <a:r>
                <a:rPr lang="en-US" sz="788" dirty="0">
                  <a:latin typeface="Georgia" pitchFamily="18" charset="0"/>
                  <a:cs typeface="+mn-cs"/>
                </a:rPr>
                <a:t>”</a:t>
              </a:r>
              <a:endParaRPr lang="ru-RU" sz="788" dirty="0">
                <a:latin typeface="Georgia" pitchFamily="18" charset="0"/>
                <a:cs typeface="+mn-cs"/>
              </a:endParaRPr>
            </a:p>
          </p:txBody>
        </p:sp>
      </p:grpSp>
      <p:grpSp>
        <p:nvGrpSpPr>
          <p:cNvPr id="2074" name="Группа 81"/>
          <p:cNvGrpSpPr>
            <a:grpSpLocks/>
          </p:cNvGrpSpPr>
          <p:nvPr/>
        </p:nvGrpSpPr>
        <p:grpSpPr bwMode="auto">
          <a:xfrm>
            <a:off x="1149521" y="3758206"/>
            <a:ext cx="621290" cy="386225"/>
            <a:chOff x="3927935" y="1279447"/>
            <a:chExt cx="1068118" cy="460061"/>
          </a:xfrm>
        </p:grpSpPr>
        <p:sp>
          <p:nvSpPr>
            <p:cNvPr id="83" name="TextBox 82"/>
            <p:cNvSpPr txBox="1"/>
            <p:nvPr/>
          </p:nvSpPr>
          <p:spPr>
            <a:xfrm>
              <a:off x="3927935" y="1279447"/>
              <a:ext cx="974331" cy="254417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lIns="27000" rIns="2700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 err="1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Регист-ра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4021722" y="1485091"/>
              <a:ext cx="974331" cy="254417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788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25-</a:t>
              </a:r>
              <a:r>
                <a:rPr lang="ru-RU" sz="788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49</a:t>
              </a:r>
              <a:r>
                <a:rPr lang="en-US" sz="788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”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</p:grpSp>
      <p:grpSp>
        <p:nvGrpSpPr>
          <p:cNvPr id="2075" name="Группа 84"/>
          <p:cNvGrpSpPr>
            <a:grpSpLocks/>
          </p:cNvGrpSpPr>
          <p:nvPr/>
        </p:nvGrpSpPr>
        <p:grpSpPr bwMode="auto">
          <a:xfrm>
            <a:off x="279176" y="3547236"/>
            <a:ext cx="400050" cy="451002"/>
            <a:chOff x="10569" y="2658077"/>
            <a:chExt cx="1465994" cy="601304"/>
          </a:xfrm>
        </p:grpSpPr>
        <p:sp>
          <p:nvSpPr>
            <p:cNvPr id="86" name="TextBox 85"/>
            <p:cNvSpPr txBox="1"/>
            <p:nvPr/>
          </p:nvSpPr>
          <p:spPr>
            <a:xfrm>
              <a:off x="10569" y="2997784"/>
              <a:ext cx="1465994" cy="261597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675" dirty="0">
                  <a:latin typeface="Georgia" pitchFamily="18" charset="0"/>
                  <a:cs typeface="+mn-cs"/>
                </a:rPr>
                <a:t>Вход</a:t>
              </a:r>
            </a:p>
          </p:txBody>
        </p:sp>
        <p:sp>
          <p:nvSpPr>
            <p:cNvPr id="87" name="Прямоугольный треугольник 86"/>
            <p:cNvSpPr/>
            <p:nvPr/>
          </p:nvSpPr>
          <p:spPr>
            <a:xfrm rot="5400000" flipH="1" flipV="1">
              <a:off x="1051467" y="2572690"/>
              <a:ext cx="339707" cy="510481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88" name="Прямоугольный треугольник 87"/>
            <p:cNvSpPr/>
            <p:nvPr/>
          </p:nvSpPr>
          <p:spPr>
            <a:xfrm rot="5400000" flipH="1" flipV="1">
              <a:off x="588981" y="2572690"/>
              <a:ext cx="339707" cy="510481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89" name="Прямоугольный треугольник 88"/>
            <p:cNvSpPr/>
            <p:nvPr/>
          </p:nvSpPr>
          <p:spPr>
            <a:xfrm rot="5400000" flipH="1" flipV="1">
              <a:off x="95955" y="2572691"/>
              <a:ext cx="339707" cy="510479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</p:grpSp>
      <p:cxnSp>
        <p:nvCxnSpPr>
          <p:cNvPr id="90" name="Прямая со стрелкой 89"/>
          <p:cNvCxnSpPr/>
          <p:nvPr/>
        </p:nvCxnSpPr>
        <p:spPr>
          <a:xfrm>
            <a:off x="1716258" y="3848980"/>
            <a:ext cx="509939" cy="1191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Прямая со стрелкой 90"/>
          <p:cNvCxnSpPr>
            <a:stCxn id="80" idx="3"/>
          </p:cNvCxnSpPr>
          <p:nvPr/>
        </p:nvCxnSpPr>
        <p:spPr>
          <a:xfrm>
            <a:off x="2739357" y="3856434"/>
            <a:ext cx="455386" cy="673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Прямая со стрелкой 91"/>
          <p:cNvCxnSpPr>
            <a:stCxn id="86" idx="3"/>
            <a:endCxn id="83" idx="1"/>
          </p:cNvCxnSpPr>
          <p:nvPr/>
        </p:nvCxnSpPr>
        <p:spPr>
          <a:xfrm flipV="1">
            <a:off x="679226" y="3864999"/>
            <a:ext cx="470295" cy="35135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Прямая со стрелкой 94"/>
          <p:cNvCxnSpPr/>
          <p:nvPr/>
        </p:nvCxnSpPr>
        <p:spPr>
          <a:xfrm flipV="1">
            <a:off x="3735286" y="3855916"/>
            <a:ext cx="455386" cy="1191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83" name="Группа 120"/>
          <p:cNvGrpSpPr>
            <a:grpSpLocks/>
          </p:cNvGrpSpPr>
          <p:nvPr/>
        </p:nvGrpSpPr>
        <p:grpSpPr bwMode="auto">
          <a:xfrm>
            <a:off x="1186319" y="2275056"/>
            <a:ext cx="416360" cy="386226"/>
            <a:chOff x="3927933" y="1279447"/>
            <a:chExt cx="952650" cy="460061"/>
          </a:xfrm>
        </p:grpSpPr>
        <p:sp>
          <p:nvSpPr>
            <p:cNvPr id="122" name="TextBox 121"/>
            <p:cNvSpPr txBox="1"/>
            <p:nvPr/>
          </p:nvSpPr>
          <p:spPr>
            <a:xfrm>
              <a:off x="3927933" y="1279447"/>
              <a:ext cx="952650" cy="23401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lIns="27000" rIns="27000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Гардероб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123" name="TextBox 122"/>
            <p:cNvSpPr txBox="1"/>
            <p:nvPr/>
          </p:nvSpPr>
          <p:spPr>
            <a:xfrm>
              <a:off x="3927933" y="1485092"/>
              <a:ext cx="948229" cy="25441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dirty="0">
                  <a:latin typeface="Georgia" pitchFamily="18" charset="0"/>
                  <a:cs typeface="+mn-cs"/>
                </a:rPr>
                <a:t>8</a:t>
              </a:r>
              <a:r>
                <a:rPr lang="en-US" sz="788" dirty="0">
                  <a:latin typeface="Georgia" pitchFamily="18" charset="0"/>
                  <a:cs typeface="+mn-cs"/>
                </a:rPr>
                <a:t>”</a:t>
              </a:r>
              <a:endParaRPr lang="ru-RU" sz="788" dirty="0">
                <a:latin typeface="Georgia" pitchFamily="18" charset="0"/>
                <a:cs typeface="+mn-cs"/>
              </a:endParaRPr>
            </a:p>
          </p:txBody>
        </p:sp>
      </p:grpSp>
      <p:grpSp>
        <p:nvGrpSpPr>
          <p:cNvPr id="2084" name="Группа 126"/>
          <p:cNvGrpSpPr>
            <a:grpSpLocks/>
          </p:cNvGrpSpPr>
          <p:nvPr/>
        </p:nvGrpSpPr>
        <p:grpSpPr bwMode="auto">
          <a:xfrm>
            <a:off x="294085" y="2030493"/>
            <a:ext cx="400050" cy="451001"/>
            <a:chOff x="10568" y="2658078"/>
            <a:chExt cx="1465995" cy="601304"/>
          </a:xfrm>
        </p:grpSpPr>
        <p:sp>
          <p:nvSpPr>
            <p:cNvPr id="128" name="TextBox 127"/>
            <p:cNvSpPr txBox="1"/>
            <p:nvPr/>
          </p:nvSpPr>
          <p:spPr>
            <a:xfrm>
              <a:off x="10568" y="2997785"/>
              <a:ext cx="1465995" cy="261597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675" dirty="0">
                  <a:latin typeface="Georgia" pitchFamily="18" charset="0"/>
                  <a:cs typeface="+mn-cs"/>
                </a:rPr>
                <a:t>Вход</a:t>
              </a:r>
            </a:p>
          </p:txBody>
        </p:sp>
        <p:sp>
          <p:nvSpPr>
            <p:cNvPr id="129" name="Прямоугольный треугольник 128"/>
            <p:cNvSpPr/>
            <p:nvPr/>
          </p:nvSpPr>
          <p:spPr>
            <a:xfrm rot="5400000" flipH="1" flipV="1">
              <a:off x="1051467" y="2572691"/>
              <a:ext cx="339708" cy="510481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130" name="Прямоугольный треугольник 129"/>
            <p:cNvSpPr/>
            <p:nvPr/>
          </p:nvSpPr>
          <p:spPr>
            <a:xfrm rot="5400000" flipH="1" flipV="1">
              <a:off x="588981" y="2572691"/>
              <a:ext cx="339708" cy="510481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131" name="Прямоугольный треугольник 130"/>
            <p:cNvSpPr/>
            <p:nvPr/>
          </p:nvSpPr>
          <p:spPr>
            <a:xfrm rot="5400000" flipH="1" flipV="1">
              <a:off x="95954" y="2572692"/>
              <a:ext cx="339708" cy="510479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</p:grpSp>
      <p:cxnSp>
        <p:nvCxnSpPr>
          <p:cNvPr id="134" name="Прямая со стрелкой 133"/>
          <p:cNvCxnSpPr>
            <a:stCxn id="122" idx="3"/>
            <a:endCxn id="133" idx="1"/>
          </p:cNvCxnSpPr>
          <p:nvPr/>
        </p:nvCxnSpPr>
        <p:spPr>
          <a:xfrm>
            <a:off x="1602679" y="2373283"/>
            <a:ext cx="966768" cy="1811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87" name="Группа 134"/>
          <p:cNvGrpSpPr>
            <a:grpSpLocks/>
          </p:cNvGrpSpPr>
          <p:nvPr/>
        </p:nvGrpSpPr>
        <p:grpSpPr bwMode="auto">
          <a:xfrm>
            <a:off x="3474357" y="2275056"/>
            <a:ext cx="513160" cy="386226"/>
            <a:chOff x="3927933" y="1279447"/>
            <a:chExt cx="952650" cy="460061"/>
          </a:xfrm>
        </p:grpSpPr>
        <p:sp>
          <p:nvSpPr>
            <p:cNvPr id="136" name="TextBox 135"/>
            <p:cNvSpPr txBox="1"/>
            <p:nvPr/>
          </p:nvSpPr>
          <p:spPr>
            <a:xfrm>
              <a:off x="3927933" y="1279447"/>
              <a:ext cx="952650" cy="23401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lIns="27000" rIns="27000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Гардероб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137" name="TextBox 136"/>
            <p:cNvSpPr txBox="1"/>
            <p:nvPr/>
          </p:nvSpPr>
          <p:spPr>
            <a:xfrm>
              <a:off x="3927933" y="1485092"/>
              <a:ext cx="948230" cy="25441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dirty="0">
                  <a:latin typeface="Georgia" pitchFamily="18" charset="0"/>
                  <a:cs typeface="+mn-cs"/>
                </a:rPr>
                <a:t>9</a:t>
              </a:r>
              <a:r>
                <a:rPr lang="en-US" sz="788" dirty="0">
                  <a:latin typeface="Georgia" pitchFamily="18" charset="0"/>
                  <a:cs typeface="+mn-cs"/>
                </a:rPr>
                <a:t>”</a:t>
              </a:r>
              <a:endParaRPr lang="ru-RU" sz="788" dirty="0">
                <a:latin typeface="Georgia" pitchFamily="18" charset="0"/>
                <a:cs typeface="+mn-cs"/>
              </a:endParaRPr>
            </a:p>
          </p:txBody>
        </p:sp>
      </p:grpSp>
      <p:cxnSp>
        <p:nvCxnSpPr>
          <p:cNvPr id="138" name="Прямая со стрелкой 137"/>
          <p:cNvCxnSpPr>
            <a:stCxn id="133" idx="3"/>
            <a:endCxn id="136" idx="1"/>
          </p:cNvCxnSpPr>
          <p:nvPr/>
        </p:nvCxnSpPr>
        <p:spPr>
          <a:xfrm flipV="1">
            <a:off x="3173013" y="2373283"/>
            <a:ext cx="301344" cy="1811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89" name="Группа 138"/>
          <p:cNvGrpSpPr>
            <a:grpSpLocks/>
          </p:cNvGrpSpPr>
          <p:nvPr/>
        </p:nvGrpSpPr>
        <p:grpSpPr bwMode="auto">
          <a:xfrm>
            <a:off x="4563025" y="2031640"/>
            <a:ext cx="401240" cy="554876"/>
            <a:chOff x="10569" y="2658077"/>
            <a:chExt cx="1465994" cy="739797"/>
          </a:xfrm>
        </p:grpSpPr>
        <p:sp>
          <p:nvSpPr>
            <p:cNvPr id="140" name="TextBox 139"/>
            <p:cNvSpPr txBox="1"/>
            <p:nvPr/>
          </p:nvSpPr>
          <p:spPr>
            <a:xfrm>
              <a:off x="10569" y="2997785"/>
              <a:ext cx="1465994" cy="400089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675" dirty="0">
                  <a:latin typeface="Georgia" pitchFamily="18" charset="0"/>
                  <a:cs typeface="+mn-cs"/>
                </a:rPr>
                <a:t>Выход</a:t>
              </a:r>
            </a:p>
          </p:txBody>
        </p:sp>
        <p:sp>
          <p:nvSpPr>
            <p:cNvPr id="141" name="Прямоугольный треугольник 140"/>
            <p:cNvSpPr/>
            <p:nvPr/>
          </p:nvSpPr>
          <p:spPr>
            <a:xfrm rot="5400000" flipH="1" flipV="1">
              <a:off x="1052227" y="2573449"/>
              <a:ext cx="339708" cy="508964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142" name="Прямоугольный треугольник 141"/>
            <p:cNvSpPr/>
            <p:nvPr/>
          </p:nvSpPr>
          <p:spPr>
            <a:xfrm rot="5400000" flipH="1" flipV="1">
              <a:off x="586761" y="2573448"/>
              <a:ext cx="339708" cy="508967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143" name="Прямоугольный треугольник 142"/>
            <p:cNvSpPr/>
            <p:nvPr/>
          </p:nvSpPr>
          <p:spPr>
            <a:xfrm rot="5400000" flipH="1" flipV="1">
              <a:off x="95197" y="2573449"/>
              <a:ext cx="339708" cy="508964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</p:grpSp>
      <p:cxnSp>
        <p:nvCxnSpPr>
          <p:cNvPr id="144" name="Прямая со стрелкой 143"/>
          <p:cNvCxnSpPr>
            <a:stCxn id="128" idx="3"/>
            <a:endCxn id="122" idx="1"/>
          </p:cNvCxnSpPr>
          <p:nvPr/>
        </p:nvCxnSpPr>
        <p:spPr>
          <a:xfrm flipV="1">
            <a:off x="694135" y="2373283"/>
            <a:ext cx="492184" cy="10107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Прямая со стрелкой 144"/>
          <p:cNvCxnSpPr>
            <a:stCxn id="136" idx="3"/>
            <a:endCxn id="140" idx="1"/>
          </p:cNvCxnSpPr>
          <p:nvPr/>
        </p:nvCxnSpPr>
        <p:spPr>
          <a:xfrm>
            <a:off x="3987517" y="2373283"/>
            <a:ext cx="575508" cy="63192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93" name="Группа 146"/>
          <p:cNvGrpSpPr>
            <a:grpSpLocks/>
          </p:cNvGrpSpPr>
          <p:nvPr/>
        </p:nvGrpSpPr>
        <p:grpSpPr bwMode="auto">
          <a:xfrm>
            <a:off x="4795812" y="3744696"/>
            <a:ext cx="810165" cy="391892"/>
            <a:chOff x="3927933" y="1279447"/>
            <a:chExt cx="952650" cy="451978"/>
          </a:xfrm>
        </p:grpSpPr>
        <p:sp>
          <p:nvSpPr>
            <p:cNvPr id="148" name="TextBox 147"/>
            <p:cNvSpPr txBox="1"/>
            <p:nvPr/>
          </p:nvSpPr>
          <p:spPr>
            <a:xfrm>
              <a:off x="3927933" y="1279447"/>
              <a:ext cx="952650" cy="23401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lIns="27000" rIns="27000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Гардероб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3927933" y="1485093"/>
              <a:ext cx="948229" cy="246332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dirty="0">
                  <a:latin typeface="Georgia" pitchFamily="18" charset="0"/>
                  <a:cs typeface="+mn-cs"/>
                </a:rPr>
                <a:t>13</a:t>
              </a:r>
              <a:r>
                <a:rPr lang="en-US" sz="788" dirty="0">
                  <a:latin typeface="Georgia" pitchFamily="18" charset="0"/>
                  <a:cs typeface="+mn-cs"/>
                </a:rPr>
                <a:t>”</a:t>
              </a:r>
              <a:endParaRPr lang="ru-RU" sz="788" dirty="0">
                <a:latin typeface="Georgia" pitchFamily="18" charset="0"/>
                <a:cs typeface="+mn-cs"/>
              </a:endParaRPr>
            </a:p>
          </p:txBody>
        </p:sp>
      </p:grpSp>
      <p:grpSp>
        <p:nvGrpSpPr>
          <p:cNvPr id="2094" name="Группа 149"/>
          <p:cNvGrpSpPr>
            <a:grpSpLocks/>
          </p:cNvGrpSpPr>
          <p:nvPr/>
        </p:nvGrpSpPr>
        <p:grpSpPr bwMode="auto">
          <a:xfrm>
            <a:off x="6416143" y="3503522"/>
            <a:ext cx="620662" cy="451003"/>
            <a:chOff x="10569" y="2658076"/>
            <a:chExt cx="1465994" cy="601305"/>
          </a:xfrm>
        </p:grpSpPr>
        <p:sp>
          <p:nvSpPr>
            <p:cNvPr id="151" name="TextBox 150"/>
            <p:cNvSpPr txBox="1"/>
            <p:nvPr/>
          </p:nvSpPr>
          <p:spPr>
            <a:xfrm>
              <a:off x="10569" y="2997784"/>
              <a:ext cx="1465994" cy="261597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675" dirty="0">
                  <a:latin typeface="Georgia" pitchFamily="18" charset="0"/>
                  <a:cs typeface="+mn-cs"/>
                </a:rPr>
                <a:t>Выход</a:t>
              </a:r>
            </a:p>
          </p:txBody>
        </p:sp>
        <p:sp>
          <p:nvSpPr>
            <p:cNvPr id="152" name="Прямоугольный треугольник 151"/>
            <p:cNvSpPr/>
            <p:nvPr/>
          </p:nvSpPr>
          <p:spPr>
            <a:xfrm rot="5400000" flipH="1" flipV="1">
              <a:off x="1052227" y="2573448"/>
              <a:ext cx="339707" cy="508964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153" name="Прямоугольный треугольник 152"/>
            <p:cNvSpPr/>
            <p:nvPr/>
          </p:nvSpPr>
          <p:spPr>
            <a:xfrm rot="5400000" flipH="1" flipV="1">
              <a:off x="586761" y="2573447"/>
              <a:ext cx="339707" cy="508967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154" name="Прямоугольный треугольник 153"/>
            <p:cNvSpPr/>
            <p:nvPr/>
          </p:nvSpPr>
          <p:spPr>
            <a:xfrm rot="5400000" flipH="1" flipV="1">
              <a:off x="95198" y="2573448"/>
              <a:ext cx="339707" cy="508964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</p:grpSp>
      <p:cxnSp>
        <p:nvCxnSpPr>
          <p:cNvPr id="155" name="Прямая со стрелкой 154"/>
          <p:cNvCxnSpPr>
            <a:stCxn id="148" idx="3"/>
          </p:cNvCxnSpPr>
          <p:nvPr/>
        </p:nvCxnSpPr>
        <p:spPr>
          <a:xfrm>
            <a:off x="5605977" y="3846147"/>
            <a:ext cx="461342" cy="2833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96" name="Группа 155"/>
          <p:cNvGrpSpPr>
            <a:grpSpLocks/>
          </p:cNvGrpSpPr>
          <p:nvPr/>
        </p:nvGrpSpPr>
        <p:grpSpPr bwMode="auto">
          <a:xfrm>
            <a:off x="2349680" y="4577073"/>
            <a:ext cx="513159" cy="386226"/>
            <a:chOff x="3927933" y="1279447"/>
            <a:chExt cx="952650" cy="460061"/>
          </a:xfrm>
        </p:grpSpPr>
        <p:sp>
          <p:nvSpPr>
            <p:cNvPr id="157" name="TextBox 156"/>
            <p:cNvSpPr txBox="1"/>
            <p:nvPr/>
          </p:nvSpPr>
          <p:spPr>
            <a:xfrm>
              <a:off x="3927933" y="1279447"/>
              <a:ext cx="952650" cy="23401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lIns="27000" rIns="27000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Гардероб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3927933" y="1485092"/>
              <a:ext cx="948230" cy="25441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dirty="0">
                  <a:latin typeface="Georgia" pitchFamily="18" charset="0"/>
                  <a:cs typeface="+mn-cs"/>
                </a:rPr>
                <a:t>8</a:t>
              </a:r>
              <a:r>
                <a:rPr lang="en-US" sz="788" dirty="0">
                  <a:latin typeface="Georgia" pitchFamily="18" charset="0"/>
                  <a:cs typeface="+mn-cs"/>
                </a:rPr>
                <a:t>”</a:t>
              </a:r>
              <a:endParaRPr lang="ru-RU" sz="788" dirty="0">
                <a:latin typeface="Georgia" pitchFamily="18" charset="0"/>
                <a:cs typeface="+mn-cs"/>
              </a:endParaRPr>
            </a:p>
          </p:txBody>
        </p:sp>
      </p:grpSp>
      <p:grpSp>
        <p:nvGrpSpPr>
          <p:cNvPr id="2097" name="Группа 158"/>
          <p:cNvGrpSpPr>
            <a:grpSpLocks/>
          </p:cNvGrpSpPr>
          <p:nvPr/>
        </p:nvGrpSpPr>
        <p:grpSpPr bwMode="auto">
          <a:xfrm>
            <a:off x="1239133" y="4577072"/>
            <a:ext cx="566738" cy="386225"/>
            <a:chOff x="3927935" y="1279447"/>
            <a:chExt cx="974331" cy="460061"/>
          </a:xfrm>
        </p:grpSpPr>
        <p:sp>
          <p:nvSpPr>
            <p:cNvPr id="160" name="TextBox 159"/>
            <p:cNvSpPr txBox="1"/>
            <p:nvPr/>
          </p:nvSpPr>
          <p:spPr>
            <a:xfrm>
              <a:off x="3927935" y="1279447"/>
              <a:ext cx="974331" cy="254417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lIns="27000" rIns="2700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 err="1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Регист-ра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3927935" y="1485091"/>
              <a:ext cx="974331" cy="254417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788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25-49”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</p:grpSp>
      <p:grpSp>
        <p:nvGrpSpPr>
          <p:cNvPr id="2098" name="Группа 161"/>
          <p:cNvGrpSpPr>
            <a:grpSpLocks/>
          </p:cNvGrpSpPr>
          <p:nvPr/>
        </p:nvGrpSpPr>
        <p:grpSpPr bwMode="auto">
          <a:xfrm>
            <a:off x="294085" y="4343341"/>
            <a:ext cx="401240" cy="451002"/>
            <a:chOff x="10569" y="2658077"/>
            <a:chExt cx="1465994" cy="601305"/>
          </a:xfrm>
        </p:grpSpPr>
        <p:sp>
          <p:nvSpPr>
            <p:cNvPr id="163" name="TextBox 162"/>
            <p:cNvSpPr txBox="1"/>
            <p:nvPr/>
          </p:nvSpPr>
          <p:spPr>
            <a:xfrm>
              <a:off x="10569" y="2997785"/>
              <a:ext cx="1465994" cy="261597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675" dirty="0">
                  <a:latin typeface="Georgia" pitchFamily="18" charset="0"/>
                  <a:cs typeface="+mn-cs"/>
                </a:rPr>
                <a:t>Вход</a:t>
              </a:r>
            </a:p>
          </p:txBody>
        </p:sp>
        <p:sp>
          <p:nvSpPr>
            <p:cNvPr id="164" name="Прямоугольный треугольник 163"/>
            <p:cNvSpPr/>
            <p:nvPr/>
          </p:nvSpPr>
          <p:spPr>
            <a:xfrm rot="5400000" flipH="1" flipV="1">
              <a:off x="1052227" y="2573449"/>
              <a:ext cx="339708" cy="508964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165" name="Прямоугольный треугольник 164"/>
            <p:cNvSpPr/>
            <p:nvPr/>
          </p:nvSpPr>
          <p:spPr>
            <a:xfrm rot="5400000" flipH="1" flipV="1">
              <a:off x="586761" y="2573448"/>
              <a:ext cx="339708" cy="508967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166" name="Прямоугольный треугольник 165"/>
            <p:cNvSpPr/>
            <p:nvPr/>
          </p:nvSpPr>
          <p:spPr>
            <a:xfrm rot="5400000" flipH="1" flipV="1">
              <a:off x="95197" y="2573449"/>
              <a:ext cx="339708" cy="508964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</p:grpSp>
      <p:cxnSp>
        <p:nvCxnSpPr>
          <p:cNvPr id="167" name="Прямая со стрелкой 166"/>
          <p:cNvCxnSpPr>
            <a:stCxn id="160" idx="3"/>
            <a:endCxn id="157" idx="1"/>
          </p:cNvCxnSpPr>
          <p:nvPr/>
        </p:nvCxnSpPr>
        <p:spPr>
          <a:xfrm flipV="1">
            <a:off x="1805871" y="4675300"/>
            <a:ext cx="543809" cy="8565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9" name="Прямая со стрелкой 168"/>
          <p:cNvCxnSpPr>
            <a:stCxn id="157" idx="3"/>
            <a:endCxn id="168" idx="1"/>
          </p:cNvCxnSpPr>
          <p:nvPr/>
        </p:nvCxnSpPr>
        <p:spPr>
          <a:xfrm flipV="1">
            <a:off x="2862838" y="4646226"/>
            <a:ext cx="543809" cy="29074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02" name="Группа 169"/>
          <p:cNvGrpSpPr>
            <a:grpSpLocks/>
          </p:cNvGrpSpPr>
          <p:nvPr/>
        </p:nvGrpSpPr>
        <p:grpSpPr bwMode="auto">
          <a:xfrm>
            <a:off x="4491000" y="4577073"/>
            <a:ext cx="513160" cy="386226"/>
            <a:chOff x="3927933" y="1279447"/>
            <a:chExt cx="952650" cy="460061"/>
          </a:xfrm>
        </p:grpSpPr>
        <p:sp>
          <p:nvSpPr>
            <p:cNvPr id="171" name="TextBox 170"/>
            <p:cNvSpPr txBox="1"/>
            <p:nvPr/>
          </p:nvSpPr>
          <p:spPr>
            <a:xfrm>
              <a:off x="3927933" y="1279447"/>
              <a:ext cx="952650" cy="23401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lIns="27000" rIns="27000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Гардероб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172" name="TextBox 171"/>
            <p:cNvSpPr txBox="1"/>
            <p:nvPr/>
          </p:nvSpPr>
          <p:spPr>
            <a:xfrm>
              <a:off x="3927933" y="1485092"/>
              <a:ext cx="948230" cy="25441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dirty="0">
                  <a:latin typeface="Georgia" pitchFamily="18" charset="0"/>
                  <a:cs typeface="+mn-cs"/>
                </a:rPr>
                <a:t>9</a:t>
              </a:r>
              <a:r>
                <a:rPr lang="en-US" sz="788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”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</p:grpSp>
      <p:cxnSp>
        <p:nvCxnSpPr>
          <p:cNvPr id="173" name="Прямая со стрелкой 172"/>
          <p:cNvCxnSpPr>
            <a:stCxn id="168" idx="3"/>
            <a:endCxn id="171" idx="1"/>
          </p:cNvCxnSpPr>
          <p:nvPr/>
        </p:nvCxnSpPr>
        <p:spPr>
          <a:xfrm>
            <a:off x="3947191" y="4646226"/>
            <a:ext cx="543809" cy="29074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04" name="Группа 173"/>
          <p:cNvGrpSpPr>
            <a:grpSpLocks/>
          </p:cNvGrpSpPr>
          <p:nvPr/>
        </p:nvGrpSpPr>
        <p:grpSpPr bwMode="auto">
          <a:xfrm>
            <a:off x="5547968" y="4331753"/>
            <a:ext cx="401240" cy="554876"/>
            <a:chOff x="10569" y="2658077"/>
            <a:chExt cx="1465994" cy="739797"/>
          </a:xfrm>
        </p:grpSpPr>
        <p:sp>
          <p:nvSpPr>
            <p:cNvPr id="175" name="TextBox 174"/>
            <p:cNvSpPr txBox="1"/>
            <p:nvPr/>
          </p:nvSpPr>
          <p:spPr>
            <a:xfrm>
              <a:off x="10569" y="2997785"/>
              <a:ext cx="1465994" cy="400089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675" dirty="0">
                  <a:latin typeface="Georgia" pitchFamily="18" charset="0"/>
                  <a:cs typeface="+mn-cs"/>
                </a:rPr>
                <a:t>Выход</a:t>
              </a:r>
            </a:p>
          </p:txBody>
        </p:sp>
        <p:sp>
          <p:nvSpPr>
            <p:cNvPr id="176" name="Прямоугольный треугольник 175"/>
            <p:cNvSpPr/>
            <p:nvPr/>
          </p:nvSpPr>
          <p:spPr>
            <a:xfrm rot="5400000" flipH="1" flipV="1">
              <a:off x="1052227" y="2573449"/>
              <a:ext cx="339708" cy="508964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177" name="Прямоугольный треугольник 176"/>
            <p:cNvSpPr/>
            <p:nvPr/>
          </p:nvSpPr>
          <p:spPr>
            <a:xfrm rot="5400000" flipH="1" flipV="1">
              <a:off x="586761" y="2573448"/>
              <a:ext cx="339708" cy="508967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178" name="Прямоугольный треугольник 177"/>
            <p:cNvSpPr/>
            <p:nvPr/>
          </p:nvSpPr>
          <p:spPr>
            <a:xfrm rot="5400000" flipH="1" flipV="1">
              <a:off x="95197" y="2573449"/>
              <a:ext cx="339708" cy="508964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</p:grpSp>
      <p:cxnSp>
        <p:nvCxnSpPr>
          <p:cNvPr id="179" name="Прямая со стрелкой 178"/>
          <p:cNvCxnSpPr>
            <a:stCxn id="171" idx="3"/>
            <a:endCxn id="175" idx="1"/>
          </p:cNvCxnSpPr>
          <p:nvPr/>
        </p:nvCxnSpPr>
        <p:spPr>
          <a:xfrm>
            <a:off x="5004160" y="4675300"/>
            <a:ext cx="543808" cy="61288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0" name="Прямая со стрелкой 179"/>
          <p:cNvCxnSpPr>
            <a:stCxn id="163" idx="3"/>
            <a:endCxn id="160" idx="1"/>
          </p:cNvCxnSpPr>
          <p:nvPr/>
        </p:nvCxnSpPr>
        <p:spPr>
          <a:xfrm flipV="1">
            <a:off x="695325" y="4683865"/>
            <a:ext cx="543808" cy="12374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07" name="Группа 205"/>
          <p:cNvGrpSpPr>
            <a:grpSpLocks/>
          </p:cNvGrpSpPr>
          <p:nvPr/>
        </p:nvGrpSpPr>
        <p:grpSpPr bwMode="auto">
          <a:xfrm>
            <a:off x="2335181" y="5425181"/>
            <a:ext cx="513159" cy="386226"/>
            <a:chOff x="3927933" y="1279447"/>
            <a:chExt cx="952650" cy="460061"/>
          </a:xfrm>
        </p:grpSpPr>
        <p:sp>
          <p:nvSpPr>
            <p:cNvPr id="207" name="TextBox 206"/>
            <p:cNvSpPr txBox="1"/>
            <p:nvPr/>
          </p:nvSpPr>
          <p:spPr>
            <a:xfrm>
              <a:off x="3927933" y="1279447"/>
              <a:ext cx="952650" cy="23401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lIns="27000" rIns="27000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Гардероб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208" name="TextBox 207"/>
            <p:cNvSpPr txBox="1"/>
            <p:nvPr/>
          </p:nvSpPr>
          <p:spPr>
            <a:xfrm>
              <a:off x="3927933" y="1485092"/>
              <a:ext cx="948230" cy="25441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dirty="0">
                  <a:latin typeface="Georgia" pitchFamily="18" charset="0"/>
                  <a:cs typeface="+mn-cs"/>
                </a:rPr>
                <a:t>8</a:t>
              </a:r>
              <a:r>
                <a:rPr lang="en-US" sz="788" dirty="0">
                  <a:latin typeface="Georgia" pitchFamily="18" charset="0"/>
                  <a:cs typeface="+mn-cs"/>
                </a:rPr>
                <a:t>”</a:t>
              </a:r>
              <a:endParaRPr lang="ru-RU" sz="788" dirty="0">
                <a:latin typeface="Georgia" pitchFamily="18" charset="0"/>
                <a:cs typeface="+mn-cs"/>
              </a:endParaRPr>
            </a:p>
          </p:txBody>
        </p:sp>
      </p:grpSp>
      <p:grpSp>
        <p:nvGrpSpPr>
          <p:cNvPr id="2108" name="Группа 208"/>
          <p:cNvGrpSpPr>
            <a:grpSpLocks/>
          </p:cNvGrpSpPr>
          <p:nvPr/>
        </p:nvGrpSpPr>
        <p:grpSpPr bwMode="auto">
          <a:xfrm>
            <a:off x="1231885" y="5425180"/>
            <a:ext cx="566738" cy="386225"/>
            <a:chOff x="3927935" y="1279447"/>
            <a:chExt cx="974331" cy="460061"/>
          </a:xfrm>
        </p:grpSpPr>
        <p:sp>
          <p:nvSpPr>
            <p:cNvPr id="210" name="TextBox 209"/>
            <p:cNvSpPr txBox="1"/>
            <p:nvPr/>
          </p:nvSpPr>
          <p:spPr>
            <a:xfrm>
              <a:off x="3927935" y="1279447"/>
              <a:ext cx="974331" cy="254417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lIns="27000" rIns="2700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 err="1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Регист-ра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211" name="TextBox 210"/>
            <p:cNvSpPr txBox="1"/>
            <p:nvPr/>
          </p:nvSpPr>
          <p:spPr>
            <a:xfrm>
              <a:off x="3927935" y="1485091"/>
              <a:ext cx="974331" cy="254417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25</a:t>
              </a:r>
              <a:r>
                <a:rPr lang="en-US" sz="788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-49”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</p:grpSp>
      <p:grpSp>
        <p:nvGrpSpPr>
          <p:cNvPr id="2109" name="Группа 211"/>
          <p:cNvGrpSpPr>
            <a:grpSpLocks/>
          </p:cNvGrpSpPr>
          <p:nvPr/>
        </p:nvGrpSpPr>
        <p:grpSpPr bwMode="auto">
          <a:xfrm>
            <a:off x="294085" y="5188693"/>
            <a:ext cx="401241" cy="451002"/>
            <a:chOff x="10568" y="2658077"/>
            <a:chExt cx="1465995" cy="601305"/>
          </a:xfrm>
        </p:grpSpPr>
        <p:sp>
          <p:nvSpPr>
            <p:cNvPr id="213" name="TextBox 212"/>
            <p:cNvSpPr txBox="1"/>
            <p:nvPr/>
          </p:nvSpPr>
          <p:spPr>
            <a:xfrm>
              <a:off x="10568" y="2997785"/>
              <a:ext cx="1465995" cy="261597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675" dirty="0">
                  <a:latin typeface="Georgia" pitchFamily="18" charset="0"/>
                  <a:cs typeface="+mn-cs"/>
                </a:rPr>
                <a:t>Вход</a:t>
              </a:r>
            </a:p>
          </p:txBody>
        </p:sp>
        <p:sp>
          <p:nvSpPr>
            <p:cNvPr id="214" name="Прямоугольный треугольник 213"/>
            <p:cNvSpPr/>
            <p:nvPr/>
          </p:nvSpPr>
          <p:spPr>
            <a:xfrm rot="5400000" flipH="1" flipV="1">
              <a:off x="1052225" y="2573448"/>
              <a:ext cx="339708" cy="508966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215" name="Прямоугольный треугольник 214"/>
            <p:cNvSpPr/>
            <p:nvPr/>
          </p:nvSpPr>
          <p:spPr>
            <a:xfrm rot="5400000" flipH="1" flipV="1">
              <a:off x="586763" y="2573449"/>
              <a:ext cx="339708" cy="508963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216" name="Прямоугольный треугольник 215"/>
            <p:cNvSpPr/>
            <p:nvPr/>
          </p:nvSpPr>
          <p:spPr>
            <a:xfrm rot="5400000" flipH="1" flipV="1">
              <a:off x="95197" y="2573448"/>
              <a:ext cx="339708" cy="508966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</p:grpSp>
      <p:cxnSp>
        <p:nvCxnSpPr>
          <p:cNvPr id="217" name="Прямая со стрелкой 216"/>
          <p:cNvCxnSpPr>
            <a:stCxn id="210" idx="3"/>
            <a:endCxn id="207" idx="1"/>
          </p:cNvCxnSpPr>
          <p:nvPr/>
        </p:nvCxnSpPr>
        <p:spPr>
          <a:xfrm flipV="1">
            <a:off x="1798623" y="5523408"/>
            <a:ext cx="536558" cy="8565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9" name="Прямая со стрелкой 218"/>
          <p:cNvCxnSpPr>
            <a:stCxn id="207" idx="3"/>
            <a:endCxn id="218" idx="1"/>
          </p:cNvCxnSpPr>
          <p:nvPr/>
        </p:nvCxnSpPr>
        <p:spPr>
          <a:xfrm>
            <a:off x="2848340" y="5523408"/>
            <a:ext cx="553280" cy="1092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13" name="Группа 219"/>
          <p:cNvGrpSpPr>
            <a:grpSpLocks/>
          </p:cNvGrpSpPr>
          <p:nvPr/>
        </p:nvGrpSpPr>
        <p:grpSpPr bwMode="auto">
          <a:xfrm>
            <a:off x="4515797" y="5425181"/>
            <a:ext cx="513160" cy="386226"/>
            <a:chOff x="3927933" y="1279447"/>
            <a:chExt cx="952650" cy="460061"/>
          </a:xfrm>
        </p:grpSpPr>
        <p:sp>
          <p:nvSpPr>
            <p:cNvPr id="221" name="TextBox 220"/>
            <p:cNvSpPr txBox="1"/>
            <p:nvPr/>
          </p:nvSpPr>
          <p:spPr>
            <a:xfrm>
              <a:off x="3927933" y="1279447"/>
              <a:ext cx="952650" cy="23401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lIns="27000" rIns="27000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Гардероб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222" name="TextBox 221"/>
            <p:cNvSpPr txBox="1"/>
            <p:nvPr/>
          </p:nvSpPr>
          <p:spPr>
            <a:xfrm>
              <a:off x="3927933" y="1485092"/>
              <a:ext cx="948230" cy="25441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dirty="0">
                  <a:latin typeface="Georgia" pitchFamily="18" charset="0"/>
                  <a:cs typeface="+mn-cs"/>
                </a:rPr>
                <a:t>9</a:t>
              </a:r>
              <a:r>
                <a:rPr lang="en-US" sz="788" dirty="0">
                  <a:latin typeface="Georgia" pitchFamily="18" charset="0"/>
                  <a:cs typeface="+mn-cs"/>
                </a:rPr>
                <a:t>”</a:t>
              </a:r>
              <a:endParaRPr lang="ru-RU" sz="788" dirty="0">
                <a:latin typeface="Georgia" pitchFamily="18" charset="0"/>
                <a:cs typeface="+mn-cs"/>
              </a:endParaRPr>
            </a:p>
          </p:txBody>
        </p:sp>
      </p:grpSp>
      <p:cxnSp>
        <p:nvCxnSpPr>
          <p:cNvPr id="223" name="Прямая со стрелкой 222"/>
          <p:cNvCxnSpPr>
            <a:stCxn id="218" idx="3"/>
            <a:endCxn id="221" idx="1"/>
          </p:cNvCxnSpPr>
          <p:nvPr/>
        </p:nvCxnSpPr>
        <p:spPr>
          <a:xfrm flipV="1">
            <a:off x="3940974" y="5523408"/>
            <a:ext cx="574823" cy="1092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15" name="Группа 223"/>
          <p:cNvGrpSpPr>
            <a:grpSpLocks/>
          </p:cNvGrpSpPr>
          <p:nvPr/>
        </p:nvGrpSpPr>
        <p:grpSpPr bwMode="auto">
          <a:xfrm>
            <a:off x="5565516" y="5169124"/>
            <a:ext cx="401241" cy="554876"/>
            <a:chOff x="10568" y="2658077"/>
            <a:chExt cx="1465995" cy="739797"/>
          </a:xfrm>
        </p:grpSpPr>
        <p:sp>
          <p:nvSpPr>
            <p:cNvPr id="225" name="TextBox 224"/>
            <p:cNvSpPr txBox="1"/>
            <p:nvPr/>
          </p:nvSpPr>
          <p:spPr>
            <a:xfrm>
              <a:off x="10568" y="2997785"/>
              <a:ext cx="1465995" cy="400089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675" dirty="0">
                  <a:latin typeface="Georgia" pitchFamily="18" charset="0"/>
                  <a:cs typeface="+mn-cs"/>
                </a:rPr>
                <a:t>Выход</a:t>
              </a:r>
            </a:p>
          </p:txBody>
        </p:sp>
        <p:sp>
          <p:nvSpPr>
            <p:cNvPr id="226" name="Прямоугольный треугольник 225"/>
            <p:cNvSpPr/>
            <p:nvPr/>
          </p:nvSpPr>
          <p:spPr>
            <a:xfrm rot="5400000" flipH="1" flipV="1">
              <a:off x="1052225" y="2573448"/>
              <a:ext cx="339708" cy="508966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227" name="Прямоугольный треугольник 226"/>
            <p:cNvSpPr/>
            <p:nvPr/>
          </p:nvSpPr>
          <p:spPr>
            <a:xfrm rot="5400000" flipH="1" flipV="1">
              <a:off x="586763" y="2573449"/>
              <a:ext cx="339708" cy="508963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228" name="Прямоугольный треугольник 227"/>
            <p:cNvSpPr/>
            <p:nvPr/>
          </p:nvSpPr>
          <p:spPr>
            <a:xfrm rot="5400000" flipH="1" flipV="1">
              <a:off x="95197" y="2573448"/>
              <a:ext cx="339708" cy="508966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</p:grpSp>
      <p:cxnSp>
        <p:nvCxnSpPr>
          <p:cNvPr id="229" name="Прямая со стрелкой 228"/>
          <p:cNvCxnSpPr>
            <a:stCxn id="221" idx="3"/>
            <a:endCxn id="225" idx="1"/>
          </p:cNvCxnSpPr>
          <p:nvPr/>
        </p:nvCxnSpPr>
        <p:spPr>
          <a:xfrm>
            <a:off x="5028957" y="5523408"/>
            <a:ext cx="536559" cy="50551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0" name="Прямая со стрелкой 229"/>
          <p:cNvCxnSpPr>
            <a:stCxn id="213" idx="3"/>
            <a:endCxn id="210" idx="1"/>
          </p:cNvCxnSpPr>
          <p:nvPr/>
        </p:nvCxnSpPr>
        <p:spPr>
          <a:xfrm flipV="1">
            <a:off x="695326" y="5531973"/>
            <a:ext cx="536559" cy="9618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18" name="TextBox 230"/>
          <p:cNvSpPr txBox="1">
            <a:spLocks noChangeArrowheads="1"/>
          </p:cNvSpPr>
          <p:nvPr/>
        </p:nvSpPr>
        <p:spPr bwMode="auto">
          <a:xfrm>
            <a:off x="0" y="1094682"/>
            <a:ext cx="999000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750" b="1" u="sng" dirty="0">
                <a:latin typeface="Times New Roman" pitchFamily="18" charset="0"/>
                <a:cs typeface="Times New Roman" pitchFamily="18" charset="0"/>
              </a:rPr>
              <a:t>ПОСЕЩЕНИЕ № 1</a:t>
            </a:r>
          </a:p>
        </p:txBody>
      </p:sp>
      <p:sp>
        <p:nvSpPr>
          <p:cNvPr id="2119" name="TextBox 231"/>
          <p:cNvSpPr txBox="1">
            <a:spLocks noChangeArrowheads="1"/>
          </p:cNvSpPr>
          <p:nvPr/>
        </p:nvSpPr>
        <p:spPr bwMode="auto">
          <a:xfrm>
            <a:off x="0" y="1903986"/>
            <a:ext cx="999000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750" b="1" u="sng">
                <a:latin typeface="Times New Roman" pitchFamily="18" charset="0"/>
                <a:cs typeface="Times New Roman" pitchFamily="18" charset="0"/>
              </a:rPr>
              <a:t>ПОСЕЩЕНИЕ № 2</a:t>
            </a:r>
          </a:p>
        </p:txBody>
      </p:sp>
      <p:sp>
        <p:nvSpPr>
          <p:cNvPr id="2120" name="TextBox 232"/>
          <p:cNvSpPr txBox="1">
            <a:spLocks noChangeArrowheads="1"/>
          </p:cNvSpPr>
          <p:nvPr/>
        </p:nvSpPr>
        <p:spPr bwMode="auto">
          <a:xfrm>
            <a:off x="0" y="2570840"/>
            <a:ext cx="999000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750" b="1" u="sng">
                <a:latin typeface="Times New Roman" pitchFamily="18" charset="0"/>
                <a:cs typeface="Times New Roman" pitchFamily="18" charset="0"/>
              </a:rPr>
              <a:t>ПОСЕЩЕНИЕ № 3</a:t>
            </a:r>
          </a:p>
        </p:txBody>
      </p:sp>
      <p:sp>
        <p:nvSpPr>
          <p:cNvPr id="2121" name="TextBox 233"/>
          <p:cNvSpPr txBox="1">
            <a:spLocks noChangeArrowheads="1"/>
          </p:cNvSpPr>
          <p:nvPr/>
        </p:nvSpPr>
        <p:spPr bwMode="auto">
          <a:xfrm>
            <a:off x="0" y="3439695"/>
            <a:ext cx="999000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750" b="1" u="sng">
                <a:latin typeface="Times New Roman" pitchFamily="18" charset="0"/>
                <a:cs typeface="Times New Roman" pitchFamily="18" charset="0"/>
              </a:rPr>
              <a:t>ПОСЕЩЕНИЕ № 4</a:t>
            </a:r>
          </a:p>
        </p:txBody>
      </p:sp>
      <p:sp>
        <p:nvSpPr>
          <p:cNvPr id="2122" name="TextBox 234"/>
          <p:cNvSpPr txBox="1">
            <a:spLocks noChangeArrowheads="1"/>
          </p:cNvSpPr>
          <p:nvPr/>
        </p:nvSpPr>
        <p:spPr bwMode="auto">
          <a:xfrm>
            <a:off x="0" y="4241463"/>
            <a:ext cx="999000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750" b="1" u="sng">
                <a:latin typeface="Times New Roman" pitchFamily="18" charset="0"/>
                <a:cs typeface="Times New Roman" pitchFamily="18" charset="0"/>
              </a:rPr>
              <a:t>ПОСЕЩЕНИЕ № 5</a:t>
            </a:r>
          </a:p>
        </p:txBody>
      </p:sp>
      <p:sp>
        <p:nvSpPr>
          <p:cNvPr id="2123" name="TextBox 235"/>
          <p:cNvSpPr txBox="1">
            <a:spLocks noChangeArrowheads="1"/>
          </p:cNvSpPr>
          <p:nvPr/>
        </p:nvSpPr>
        <p:spPr bwMode="auto">
          <a:xfrm>
            <a:off x="0" y="5043229"/>
            <a:ext cx="999000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750" b="1" u="sng">
                <a:latin typeface="Times New Roman" pitchFamily="18" charset="0"/>
                <a:cs typeface="Times New Roman" pitchFamily="18" charset="0"/>
              </a:rPr>
              <a:t>ПОСЕЩЕНИЕ № 6</a:t>
            </a:r>
          </a:p>
        </p:txBody>
      </p:sp>
      <p:grpSp>
        <p:nvGrpSpPr>
          <p:cNvPr id="2124" name="Группа 236"/>
          <p:cNvGrpSpPr>
            <a:grpSpLocks/>
          </p:cNvGrpSpPr>
          <p:nvPr/>
        </p:nvGrpSpPr>
        <p:grpSpPr bwMode="auto">
          <a:xfrm>
            <a:off x="1053804" y="1090561"/>
            <a:ext cx="760192" cy="458390"/>
            <a:chOff x="1785003" y="1404105"/>
            <a:chExt cx="847725" cy="704850"/>
          </a:xfrm>
        </p:grpSpPr>
        <p:pic>
          <p:nvPicPr>
            <p:cNvPr id="2304" name="Рисунок 237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85003" y="1404105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305" name="TextBox 238"/>
            <p:cNvSpPr txBox="1">
              <a:spLocks noChangeArrowheads="1"/>
            </p:cNvSpPr>
            <p:nvPr/>
          </p:nvSpPr>
          <p:spPr bwMode="auto">
            <a:xfrm>
              <a:off x="2051818" y="1618029"/>
              <a:ext cx="257770" cy="319448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 dirty="0">
                  <a:solidFill>
                    <a:schemeClr val="bg1"/>
                  </a:solidFill>
                  <a:latin typeface="Georgia" pitchFamily="18" charset="0"/>
                </a:rPr>
                <a:t>1</a:t>
              </a:r>
            </a:p>
          </p:txBody>
        </p:sp>
      </p:grpSp>
      <p:grpSp>
        <p:nvGrpSpPr>
          <p:cNvPr id="2125" name="Группа 242"/>
          <p:cNvGrpSpPr>
            <a:grpSpLocks/>
          </p:cNvGrpSpPr>
          <p:nvPr/>
        </p:nvGrpSpPr>
        <p:grpSpPr bwMode="auto">
          <a:xfrm>
            <a:off x="873200" y="1620048"/>
            <a:ext cx="540000" cy="507713"/>
            <a:chOff x="1891145" y="3190008"/>
            <a:chExt cx="579601" cy="1250264"/>
          </a:xfrm>
        </p:grpSpPr>
        <p:sp>
          <p:nvSpPr>
            <p:cNvPr id="244" name="Равнобедренный треугольник 243"/>
            <p:cNvSpPr/>
            <p:nvPr/>
          </p:nvSpPr>
          <p:spPr>
            <a:xfrm>
              <a:off x="1891145" y="3190008"/>
              <a:ext cx="542430" cy="460231"/>
            </a:xfrm>
            <a:prstGeom prst="triangle">
              <a:avLst>
                <a:gd name="adj" fmla="val 50000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750" dirty="0">
                  <a:solidFill>
                    <a:schemeClr val="tx1"/>
                  </a:solidFill>
                  <a:latin typeface="Georgia" pitchFamily="18" charset="0"/>
                </a:rPr>
                <a:t>2-8</a:t>
              </a:r>
              <a:endParaRPr lang="ru-RU" sz="750" dirty="0">
                <a:solidFill>
                  <a:schemeClr val="tx1"/>
                </a:solidFill>
                <a:latin typeface="Georgia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450" dirty="0">
                <a:solidFill>
                  <a:schemeClr val="tx1"/>
                </a:solidFill>
                <a:latin typeface="Georgia" pitchFamily="18" charset="0"/>
              </a:endParaRPr>
            </a:p>
          </p:txBody>
        </p:sp>
        <p:sp>
          <p:nvSpPr>
            <p:cNvPr id="2303" name="TextBox 244"/>
            <p:cNvSpPr txBox="1">
              <a:spLocks noChangeArrowheads="1"/>
            </p:cNvSpPr>
            <p:nvPr/>
          </p:nvSpPr>
          <p:spPr bwMode="auto">
            <a:xfrm>
              <a:off x="1891146" y="3644465"/>
              <a:ext cx="579600" cy="7958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750">
                  <a:latin typeface="Georgia" pitchFamily="18" charset="0"/>
                </a:rPr>
                <a:t>73-296 ”</a:t>
              </a:r>
              <a:endParaRPr lang="ru-RU" sz="750">
                <a:latin typeface="Georgia" pitchFamily="18" charset="0"/>
              </a:endParaRPr>
            </a:p>
          </p:txBody>
        </p:sp>
      </p:grpSp>
      <p:grpSp>
        <p:nvGrpSpPr>
          <p:cNvPr id="2128" name="Группа 247"/>
          <p:cNvGrpSpPr>
            <a:grpSpLocks/>
          </p:cNvGrpSpPr>
          <p:nvPr/>
        </p:nvGrpSpPr>
        <p:grpSpPr bwMode="auto">
          <a:xfrm>
            <a:off x="2965821" y="1649451"/>
            <a:ext cx="594000" cy="476721"/>
            <a:chOff x="1830747" y="3190010"/>
            <a:chExt cx="793489" cy="1028262"/>
          </a:xfrm>
        </p:grpSpPr>
        <p:sp>
          <p:nvSpPr>
            <p:cNvPr id="249" name="Равнобедренный треугольник 248"/>
            <p:cNvSpPr/>
            <p:nvPr/>
          </p:nvSpPr>
          <p:spPr>
            <a:xfrm>
              <a:off x="1891145" y="3190010"/>
              <a:ext cx="649218" cy="396145"/>
            </a:xfrm>
            <a:prstGeom prst="triangle">
              <a:avLst>
                <a:gd name="adj" fmla="val 50000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750" dirty="0">
                  <a:solidFill>
                    <a:schemeClr val="tx1"/>
                  </a:solidFill>
                  <a:latin typeface="Georgia" pitchFamily="18" charset="0"/>
                </a:rPr>
                <a:t>3-4</a:t>
              </a:r>
              <a:endParaRPr lang="ru-RU" sz="750" dirty="0">
                <a:solidFill>
                  <a:schemeClr val="tx1"/>
                </a:solidFill>
                <a:latin typeface="Georgia" pitchFamily="18" charset="0"/>
              </a:endParaRPr>
            </a:p>
          </p:txBody>
        </p:sp>
        <p:sp>
          <p:nvSpPr>
            <p:cNvPr id="2301" name="TextBox 249"/>
            <p:cNvSpPr txBox="1">
              <a:spLocks noChangeArrowheads="1"/>
            </p:cNvSpPr>
            <p:nvPr/>
          </p:nvSpPr>
          <p:spPr bwMode="auto">
            <a:xfrm>
              <a:off x="1830747" y="3571011"/>
              <a:ext cx="793489" cy="647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675" dirty="0">
                  <a:latin typeface="Georgia" pitchFamily="18" charset="0"/>
                </a:rPr>
                <a:t>1951-2402 ”</a:t>
              </a:r>
              <a:endParaRPr lang="ru-RU" sz="675" dirty="0">
                <a:latin typeface="Georgia" pitchFamily="18" charset="0"/>
              </a:endParaRPr>
            </a:p>
          </p:txBody>
        </p:sp>
      </p:grpSp>
      <p:sp>
        <p:nvSpPr>
          <p:cNvPr id="2130" name="Прямоугольник 251"/>
          <p:cNvSpPr>
            <a:spLocks noChangeArrowheads="1"/>
          </p:cNvSpPr>
          <p:nvPr/>
        </p:nvSpPr>
        <p:spPr bwMode="auto">
          <a:xfrm>
            <a:off x="5067738" y="1613678"/>
            <a:ext cx="312377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675" dirty="0">
                <a:latin typeface="Georgia" pitchFamily="18" charset="0"/>
              </a:rPr>
              <a:t>12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sp>
        <p:nvSpPr>
          <p:cNvPr id="2127" name="Прямоугольник 246"/>
          <p:cNvSpPr>
            <a:spLocks noChangeArrowheads="1"/>
          </p:cNvSpPr>
          <p:nvPr/>
        </p:nvSpPr>
        <p:spPr bwMode="auto">
          <a:xfrm>
            <a:off x="1922922" y="1607333"/>
            <a:ext cx="311304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75" dirty="0">
                <a:latin typeface="Georgia" pitchFamily="18" charset="0"/>
              </a:rPr>
              <a:t>27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sp>
        <p:nvSpPr>
          <p:cNvPr id="2126" name="Прямоугольник 245"/>
          <p:cNvSpPr>
            <a:spLocks noChangeArrowheads="1"/>
          </p:cNvSpPr>
          <p:nvPr/>
        </p:nvSpPr>
        <p:spPr bwMode="auto">
          <a:xfrm>
            <a:off x="766442" y="1586319"/>
            <a:ext cx="320922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75" dirty="0">
                <a:latin typeface="Georgia" pitchFamily="18" charset="0"/>
              </a:rPr>
              <a:t>20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sp>
        <p:nvSpPr>
          <p:cNvPr id="2136" name="Прямоугольник 257"/>
          <p:cNvSpPr>
            <a:spLocks noChangeArrowheads="1"/>
          </p:cNvSpPr>
          <p:nvPr/>
        </p:nvSpPr>
        <p:spPr bwMode="auto">
          <a:xfrm>
            <a:off x="2892918" y="1613664"/>
            <a:ext cx="300083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675" dirty="0">
                <a:latin typeface="Georgia" pitchFamily="18" charset="0"/>
              </a:rPr>
              <a:t>17”</a:t>
            </a:r>
            <a:endParaRPr lang="ru-RU" sz="675" dirty="0">
              <a:latin typeface="Georgia" pitchFamily="18" charset="0"/>
            </a:endParaRPr>
          </a:p>
        </p:txBody>
      </p:sp>
      <p:grpSp>
        <p:nvGrpSpPr>
          <p:cNvPr id="383" name="Группа 382"/>
          <p:cNvGrpSpPr/>
          <p:nvPr/>
        </p:nvGrpSpPr>
        <p:grpSpPr>
          <a:xfrm>
            <a:off x="3418287" y="1500133"/>
            <a:ext cx="631871" cy="392179"/>
            <a:chOff x="4224130" y="884582"/>
            <a:chExt cx="842494" cy="522906"/>
          </a:xfrm>
        </p:grpSpPr>
        <p:sp>
          <p:nvSpPr>
            <p:cNvPr id="39" name="TextBox 38"/>
            <p:cNvSpPr txBox="1"/>
            <p:nvPr/>
          </p:nvSpPr>
          <p:spPr>
            <a:xfrm>
              <a:off x="4238624" y="884582"/>
              <a:ext cx="828000" cy="264767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rgbClr val="00B050"/>
              </a:solidFill>
            </a:ln>
          </p:spPr>
          <p:txBody>
            <a:bodyPr lIns="27000" rIns="27000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>
                  <a:solidFill>
                    <a:sysClr val="windowText" lastClr="000000"/>
                  </a:solidFill>
                  <a:latin typeface="Georgia" pitchFamily="18" charset="0"/>
                </a:rPr>
                <a:t>Невролог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262" name="TextBox 261"/>
            <p:cNvSpPr txBox="1"/>
            <p:nvPr/>
          </p:nvSpPr>
          <p:spPr>
            <a:xfrm>
              <a:off x="4224130" y="1122708"/>
              <a:ext cx="838249" cy="28478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dirty="0">
                  <a:latin typeface="Georgia" pitchFamily="18" charset="0"/>
                  <a:cs typeface="+mn-cs"/>
                </a:rPr>
                <a:t>577-582</a:t>
              </a:r>
              <a:r>
                <a:rPr lang="en-US" sz="788" dirty="0">
                  <a:latin typeface="Georgia" pitchFamily="18" charset="0"/>
                  <a:cs typeface="+mn-cs"/>
                </a:rPr>
                <a:t>”</a:t>
              </a:r>
              <a:endParaRPr lang="ru-RU" sz="788" dirty="0">
                <a:latin typeface="Georgia" pitchFamily="18" charset="0"/>
                <a:cs typeface="+mn-cs"/>
              </a:endParaRPr>
            </a:p>
          </p:txBody>
        </p:sp>
      </p:grpSp>
      <p:grpSp>
        <p:nvGrpSpPr>
          <p:cNvPr id="2140" name="Группа 264"/>
          <p:cNvGrpSpPr>
            <a:grpSpLocks/>
          </p:cNvGrpSpPr>
          <p:nvPr/>
        </p:nvGrpSpPr>
        <p:grpSpPr bwMode="auto">
          <a:xfrm>
            <a:off x="1940719" y="2432879"/>
            <a:ext cx="540000" cy="372847"/>
            <a:chOff x="1891145" y="3190010"/>
            <a:chExt cx="504000" cy="804209"/>
          </a:xfrm>
        </p:grpSpPr>
        <p:sp>
          <p:nvSpPr>
            <p:cNvPr id="266" name="Равнобедренный треугольник 265"/>
            <p:cNvSpPr/>
            <p:nvPr/>
          </p:nvSpPr>
          <p:spPr>
            <a:xfrm>
              <a:off x="1891145" y="3190010"/>
              <a:ext cx="504000" cy="396143"/>
            </a:xfrm>
            <a:prstGeom prst="triangle">
              <a:avLst>
                <a:gd name="adj" fmla="val 50000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50" dirty="0">
                  <a:solidFill>
                    <a:schemeClr val="tx1"/>
                  </a:solidFill>
                  <a:latin typeface="Georgia" pitchFamily="18" charset="0"/>
                </a:rPr>
                <a:t>6</a:t>
              </a:r>
            </a:p>
          </p:txBody>
        </p:sp>
        <p:sp>
          <p:nvSpPr>
            <p:cNvPr id="2297" name="TextBox 266"/>
            <p:cNvSpPr txBox="1">
              <a:spLocks noChangeArrowheads="1"/>
            </p:cNvSpPr>
            <p:nvPr/>
          </p:nvSpPr>
          <p:spPr bwMode="auto">
            <a:xfrm>
              <a:off x="1891145" y="3571010"/>
              <a:ext cx="504000" cy="4232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675">
                  <a:latin typeface="Georgia" pitchFamily="18" charset="0"/>
                </a:rPr>
                <a:t>1071</a:t>
              </a:r>
              <a:r>
                <a:rPr lang="en-US" sz="675">
                  <a:latin typeface="Georgia" pitchFamily="18" charset="0"/>
                </a:rPr>
                <a:t>”</a:t>
              </a:r>
              <a:endParaRPr lang="ru-RU" sz="675">
                <a:latin typeface="Georgia" pitchFamily="18" charset="0"/>
              </a:endParaRPr>
            </a:p>
          </p:txBody>
        </p:sp>
      </p:grpSp>
      <p:grpSp>
        <p:nvGrpSpPr>
          <p:cNvPr id="386" name="Группа 385"/>
          <p:cNvGrpSpPr/>
          <p:nvPr/>
        </p:nvGrpSpPr>
        <p:grpSpPr>
          <a:xfrm>
            <a:off x="2374044" y="2234004"/>
            <a:ext cx="798969" cy="468328"/>
            <a:chOff x="2964208" y="1828800"/>
            <a:chExt cx="1065292" cy="624437"/>
          </a:xfrm>
        </p:grpSpPr>
        <p:sp>
          <p:nvSpPr>
            <p:cNvPr id="133" name="TextBox 132"/>
            <p:cNvSpPr txBox="1"/>
            <p:nvPr/>
          </p:nvSpPr>
          <p:spPr>
            <a:xfrm>
              <a:off x="3224745" y="1828800"/>
              <a:ext cx="804755" cy="376238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rgbClr val="00B050"/>
              </a:solidFill>
            </a:ln>
          </p:spPr>
          <p:txBody>
            <a:bodyPr lIns="27000" rIns="27000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>
                  <a:solidFill>
                    <a:sysClr val="windowText" lastClr="000000"/>
                  </a:solidFill>
                  <a:latin typeface="Georgia" pitchFamily="18" charset="0"/>
                </a:rPr>
                <a:t>Офтальмолог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268" name="TextBox 267"/>
            <p:cNvSpPr txBox="1"/>
            <p:nvPr/>
          </p:nvSpPr>
          <p:spPr>
            <a:xfrm>
              <a:off x="2964208" y="2168457"/>
              <a:ext cx="679451" cy="28478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dirty="0">
                  <a:latin typeface="Georgia" pitchFamily="18" charset="0"/>
                  <a:cs typeface="+mn-cs"/>
                </a:rPr>
                <a:t>180</a:t>
              </a:r>
              <a:r>
                <a:rPr lang="en-US" sz="788" dirty="0">
                  <a:latin typeface="Georgia" pitchFamily="18" charset="0"/>
                  <a:cs typeface="+mn-cs"/>
                </a:rPr>
                <a:t>”</a:t>
              </a:r>
              <a:endParaRPr lang="ru-RU" sz="788" dirty="0">
                <a:latin typeface="Georgia" pitchFamily="18" charset="0"/>
                <a:cs typeface="+mn-cs"/>
              </a:endParaRPr>
            </a:p>
          </p:txBody>
        </p:sp>
      </p:grpSp>
      <p:sp>
        <p:nvSpPr>
          <p:cNvPr id="2142" name="Прямоугольник 268"/>
          <p:cNvSpPr>
            <a:spLocks noChangeArrowheads="1"/>
          </p:cNvSpPr>
          <p:nvPr/>
        </p:nvSpPr>
        <p:spPr bwMode="auto">
          <a:xfrm>
            <a:off x="3093263" y="2361009"/>
            <a:ext cx="271229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75" dirty="0">
                <a:latin typeface="Georgia" pitchFamily="18" charset="0"/>
              </a:rPr>
              <a:t>8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sp>
        <p:nvSpPr>
          <p:cNvPr id="2152" name="Прямоугольник 280"/>
          <p:cNvSpPr>
            <a:spLocks noChangeArrowheads="1"/>
          </p:cNvSpPr>
          <p:nvPr/>
        </p:nvSpPr>
        <p:spPr bwMode="auto">
          <a:xfrm>
            <a:off x="5116698" y="3128851"/>
            <a:ext cx="304892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675" dirty="0">
                <a:latin typeface="Georgia" pitchFamily="18" charset="0"/>
              </a:rPr>
              <a:t>12”</a:t>
            </a:r>
            <a:endParaRPr lang="ru-RU" sz="675" dirty="0">
              <a:latin typeface="Georgia" pitchFamily="18" charset="0"/>
            </a:endParaRPr>
          </a:p>
        </p:txBody>
      </p:sp>
      <p:sp>
        <p:nvSpPr>
          <p:cNvPr id="2151" name="Прямоугольник 279"/>
          <p:cNvSpPr>
            <a:spLocks noChangeArrowheads="1"/>
          </p:cNvSpPr>
          <p:nvPr/>
        </p:nvSpPr>
        <p:spPr bwMode="auto">
          <a:xfrm>
            <a:off x="4026643" y="3127250"/>
            <a:ext cx="322524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75" dirty="0">
                <a:latin typeface="Georgia" pitchFamily="18" charset="0"/>
              </a:rPr>
              <a:t>40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grpSp>
        <p:nvGrpSpPr>
          <p:cNvPr id="2156" name="Группа 285"/>
          <p:cNvGrpSpPr>
            <a:grpSpLocks/>
          </p:cNvGrpSpPr>
          <p:nvPr/>
        </p:nvGrpSpPr>
        <p:grpSpPr bwMode="auto">
          <a:xfrm>
            <a:off x="2971747" y="3165662"/>
            <a:ext cx="540000" cy="372847"/>
            <a:chOff x="1891145" y="3190010"/>
            <a:chExt cx="504000" cy="804209"/>
          </a:xfrm>
        </p:grpSpPr>
        <p:sp>
          <p:nvSpPr>
            <p:cNvPr id="287" name="Равнобедренный треугольник 286"/>
            <p:cNvSpPr/>
            <p:nvPr/>
          </p:nvSpPr>
          <p:spPr>
            <a:xfrm>
              <a:off x="1891145" y="3190010"/>
              <a:ext cx="504000" cy="396144"/>
            </a:xfrm>
            <a:prstGeom prst="triangle">
              <a:avLst>
                <a:gd name="adj" fmla="val 50000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50" dirty="0">
                  <a:solidFill>
                    <a:schemeClr val="tx1"/>
                  </a:solidFill>
                  <a:latin typeface="Georgia" pitchFamily="18" charset="0"/>
                </a:rPr>
                <a:t>1</a:t>
              </a:r>
            </a:p>
          </p:txBody>
        </p:sp>
        <p:sp>
          <p:nvSpPr>
            <p:cNvPr id="2293" name="TextBox 287"/>
            <p:cNvSpPr txBox="1">
              <a:spLocks noChangeArrowheads="1"/>
            </p:cNvSpPr>
            <p:nvPr/>
          </p:nvSpPr>
          <p:spPr bwMode="auto">
            <a:xfrm>
              <a:off x="1891145" y="3571010"/>
              <a:ext cx="504000" cy="4232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675">
                  <a:latin typeface="Georgia" pitchFamily="18" charset="0"/>
                </a:rPr>
                <a:t>653</a:t>
              </a:r>
              <a:r>
                <a:rPr lang="en-US" sz="675">
                  <a:latin typeface="Georgia" pitchFamily="18" charset="0"/>
                </a:rPr>
                <a:t>”</a:t>
              </a:r>
              <a:endParaRPr lang="ru-RU" sz="675">
                <a:latin typeface="Georgia" pitchFamily="18" charset="0"/>
              </a:endParaRPr>
            </a:p>
          </p:txBody>
        </p:sp>
      </p:grpSp>
      <p:sp>
        <p:nvSpPr>
          <p:cNvPr id="2148" name="Прямоугольник 276"/>
          <p:cNvSpPr>
            <a:spLocks noChangeArrowheads="1"/>
          </p:cNvSpPr>
          <p:nvPr/>
        </p:nvSpPr>
        <p:spPr bwMode="auto">
          <a:xfrm>
            <a:off x="1781847" y="3136771"/>
            <a:ext cx="320922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75" dirty="0">
                <a:latin typeface="Georgia" pitchFamily="18" charset="0"/>
              </a:rPr>
              <a:t>30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sp>
        <p:nvSpPr>
          <p:cNvPr id="2147" name="Прямоугольник 275"/>
          <p:cNvSpPr>
            <a:spLocks noChangeArrowheads="1"/>
          </p:cNvSpPr>
          <p:nvPr/>
        </p:nvSpPr>
        <p:spPr bwMode="auto">
          <a:xfrm>
            <a:off x="1854508" y="2376880"/>
            <a:ext cx="271229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75" dirty="0">
                <a:latin typeface="Georgia" pitchFamily="18" charset="0"/>
              </a:rPr>
              <a:t>8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sp>
        <p:nvSpPr>
          <p:cNvPr id="2159" name="Прямоугольник 290"/>
          <p:cNvSpPr>
            <a:spLocks noChangeArrowheads="1"/>
          </p:cNvSpPr>
          <p:nvPr/>
        </p:nvSpPr>
        <p:spPr bwMode="auto">
          <a:xfrm>
            <a:off x="795553" y="3135137"/>
            <a:ext cx="271229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75" dirty="0">
                <a:latin typeface="Georgia" pitchFamily="18" charset="0"/>
              </a:rPr>
              <a:t>8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sp>
        <p:nvSpPr>
          <p:cNvPr id="2163" name="Прямоугольник 294"/>
          <p:cNvSpPr>
            <a:spLocks noChangeArrowheads="1"/>
          </p:cNvSpPr>
          <p:nvPr/>
        </p:nvSpPr>
        <p:spPr bwMode="auto">
          <a:xfrm>
            <a:off x="2727318" y="3853484"/>
            <a:ext cx="304892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75" dirty="0">
                <a:latin typeface="Georgia" pitchFamily="18" charset="0"/>
              </a:rPr>
              <a:t>13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grpSp>
        <p:nvGrpSpPr>
          <p:cNvPr id="2175" name="Группа 307"/>
          <p:cNvGrpSpPr>
            <a:grpSpLocks/>
          </p:cNvGrpSpPr>
          <p:nvPr/>
        </p:nvGrpSpPr>
        <p:grpSpPr bwMode="auto">
          <a:xfrm>
            <a:off x="847987" y="3899555"/>
            <a:ext cx="540000" cy="372848"/>
            <a:chOff x="1891143" y="3190010"/>
            <a:chExt cx="598498" cy="804217"/>
          </a:xfrm>
        </p:grpSpPr>
        <p:sp>
          <p:nvSpPr>
            <p:cNvPr id="309" name="Равнобедренный треугольник 308"/>
            <p:cNvSpPr/>
            <p:nvPr/>
          </p:nvSpPr>
          <p:spPr>
            <a:xfrm>
              <a:off x="1891143" y="3190010"/>
              <a:ext cx="503564" cy="396147"/>
            </a:xfrm>
            <a:prstGeom prst="triangle">
              <a:avLst>
                <a:gd name="adj" fmla="val 50000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750" dirty="0">
                  <a:solidFill>
                    <a:schemeClr val="tx1"/>
                  </a:solidFill>
                  <a:latin typeface="Georgia" pitchFamily="18" charset="0"/>
                </a:rPr>
                <a:t>2-8</a:t>
              </a:r>
              <a:endParaRPr lang="ru-RU" sz="750" dirty="0">
                <a:solidFill>
                  <a:schemeClr val="tx1"/>
                </a:solidFill>
                <a:latin typeface="Georgia" pitchFamily="18" charset="0"/>
              </a:endParaRPr>
            </a:p>
          </p:txBody>
        </p:sp>
        <p:sp>
          <p:nvSpPr>
            <p:cNvPr id="2291" name="TextBox 309"/>
            <p:cNvSpPr txBox="1">
              <a:spLocks noChangeArrowheads="1"/>
            </p:cNvSpPr>
            <p:nvPr/>
          </p:nvSpPr>
          <p:spPr bwMode="auto">
            <a:xfrm>
              <a:off x="1891143" y="3571015"/>
              <a:ext cx="598498" cy="423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675">
                  <a:latin typeface="Georgia" pitchFamily="18" charset="0"/>
                </a:rPr>
                <a:t>73-296 ”</a:t>
              </a:r>
              <a:endParaRPr lang="ru-RU" sz="675">
                <a:latin typeface="Georgia" pitchFamily="18" charset="0"/>
              </a:endParaRPr>
            </a:p>
          </p:txBody>
        </p:sp>
      </p:grpSp>
      <p:grpSp>
        <p:nvGrpSpPr>
          <p:cNvPr id="2176" name="Группа 310"/>
          <p:cNvGrpSpPr>
            <a:grpSpLocks/>
          </p:cNvGrpSpPr>
          <p:nvPr/>
        </p:nvGrpSpPr>
        <p:grpSpPr bwMode="auto">
          <a:xfrm>
            <a:off x="2818728" y="3898830"/>
            <a:ext cx="540000" cy="372847"/>
            <a:chOff x="1891145" y="3190010"/>
            <a:chExt cx="504000" cy="804209"/>
          </a:xfrm>
        </p:grpSpPr>
        <p:sp>
          <p:nvSpPr>
            <p:cNvPr id="312" name="Равнобедренный треугольник 311"/>
            <p:cNvSpPr/>
            <p:nvPr/>
          </p:nvSpPr>
          <p:spPr>
            <a:xfrm>
              <a:off x="1891145" y="3190010"/>
              <a:ext cx="504000" cy="396143"/>
            </a:xfrm>
            <a:prstGeom prst="triangle">
              <a:avLst>
                <a:gd name="adj" fmla="val 50000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50" dirty="0">
                  <a:solidFill>
                    <a:schemeClr val="tx1"/>
                  </a:solidFill>
                  <a:latin typeface="Georgia" pitchFamily="18" charset="0"/>
                </a:rPr>
                <a:t>7</a:t>
              </a:r>
            </a:p>
          </p:txBody>
        </p:sp>
        <p:sp>
          <p:nvSpPr>
            <p:cNvPr id="2289" name="TextBox 312"/>
            <p:cNvSpPr txBox="1">
              <a:spLocks noChangeArrowheads="1"/>
            </p:cNvSpPr>
            <p:nvPr/>
          </p:nvSpPr>
          <p:spPr bwMode="auto">
            <a:xfrm>
              <a:off x="1891145" y="3571010"/>
              <a:ext cx="504000" cy="4232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675">
                  <a:latin typeface="Georgia" pitchFamily="18" charset="0"/>
                </a:rPr>
                <a:t>2436</a:t>
              </a:r>
              <a:r>
                <a:rPr lang="en-US" sz="675">
                  <a:latin typeface="Georgia" pitchFamily="18" charset="0"/>
                </a:rPr>
                <a:t>”</a:t>
              </a:r>
              <a:endParaRPr lang="ru-RU" sz="675">
                <a:latin typeface="Georgia" pitchFamily="18" charset="0"/>
              </a:endParaRPr>
            </a:p>
          </p:txBody>
        </p:sp>
      </p:grpSp>
      <p:grpSp>
        <p:nvGrpSpPr>
          <p:cNvPr id="2179" name="Группа 319"/>
          <p:cNvGrpSpPr>
            <a:grpSpLocks/>
          </p:cNvGrpSpPr>
          <p:nvPr/>
        </p:nvGrpSpPr>
        <p:grpSpPr bwMode="auto">
          <a:xfrm>
            <a:off x="904411" y="4720415"/>
            <a:ext cx="540000" cy="372848"/>
            <a:chOff x="1891145" y="3190010"/>
            <a:chExt cx="579599" cy="804218"/>
          </a:xfrm>
        </p:grpSpPr>
        <p:sp>
          <p:nvSpPr>
            <p:cNvPr id="321" name="Равнобедренный треугольник 320"/>
            <p:cNvSpPr/>
            <p:nvPr/>
          </p:nvSpPr>
          <p:spPr>
            <a:xfrm>
              <a:off x="1891145" y="3190010"/>
              <a:ext cx="503880" cy="396148"/>
            </a:xfrm>
            <a:prstGeom prst="triangle">
              <a:avLst>
                <a:gd name="adj" fmla="val 50000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750" dirty="0">
                  <a:solidFill>
                    <a:schemeClr val="tx1"/>
                  </a:solidFill>
                  <a:latin typeface="Georgia" pitchFamily="18" charset="0"/>
                </a:rPr>
                <a:t>2-8</a:t>
              </a:r>
              <a:endParaRPr lang="ru-RU" sz="750" dirty="0">
                <a:solidFill>
                  <a:schemeClr val="tx1"/>
                </a:solidFill>
                <a:latin typeface="Georgia" pitchFamily="18" charset="0"/>
              </a:endParaRPr>
            </a:p>
          </p:txBody>
        </p:sp>
        <p:sp>
          <p:nvSpPr>
            <p:cNvPr id="2283" name="TextBox 321"/>
            <p:cNvSpPr txBox="1">
              <a:spLocks noChangeArrowheads="1"/>
            </p:cNvSpPr>
            <p:nvPr/>
          </p:nvSpPr>
          <p:spPr bwMode="auto">
            <a:xfrm>
              <a:off x="1891145" y="3571015"/>
              <a:ext cx="579599" cy="423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675">
                  <a:latin typeface="Georgia" pitchFamily="18" charset="0"/>
                </a:rPr>
                <a:t>73-296 ”</a:t>
              </a:r>
              <a:endParaRPr lang="ru-RU" sz="675">
                <a:latin typeface="Georgia" pitchFamily="18" charset="0"/>
              </a:endParaRPr>
            </a:p>
          </p:txBody>
        </p:sp>
      </p:grpSp>
      <p:grpSp>
        <p:nvGrpSpPr>
          <p:cNvPr id="2180" name="Группа 322"/>
          <p:cNvGrpSpPr>
            <a:grpSpLocks/>
          </p:cNvGrpSpPr>
          <p:nvPr/>
        </p:nvGrpSpPr>
        <p:grpSpPr bwMode="auto">
          <a:xfrm>
            <a:off x="3042925" y="4742052"/>
            <a:ext cx="540000" cy="372847"/>
            <a:chOff x="1891145" y="3190010"/>
            <a:chExt cx="504000" cy="804209"/>
          </a:xfrm>
        </p:grpSpPr>
        <p:sp>
          <p:nvSpPr>
            <p:cNvPr id="324" name="Равнобедренный треугольник 323"/>
            <p:cNvSpPr/>
            <p:nvPr/>
          </p:nvSpPr>
          <p:spPr>
            <a:xfrm>
              <a:off x="1891145" y="3190010"/>
              <a:ext cx="504000" cy="396144"/>
            </a:xfrm>
            <a:prstGeom prst="triangle">
              <a:avLst>
                <a:gd name="adj" fmla="val 50000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50" dirty="0">
                  <a:solidFill>
                    <a:schemeClr val="tx1"/>
                  </a:solidFill>
                  <a:latin typeface="Georgia" pitchFamily="18" charset="0"/>
                </a:rPr>
                <a:t>2</a:t>
              </a:r>
            </a:p>
          </p:txBody>
        </p:sp>
        <p:sp>
          <p:nvSpPr>
            <p:cNvPr id="2281" name="TextBox 324"/>
            <p:cNvSpPr txBox="1">
              <a:spLocks noChangeArrowheads="1"/>
            </p:cNvSpPr>
            <p:nvPr/>
          </p:nvSpPr>
          <p:spPr bwMode="auto">
            <a:xfrm>
              <a:off x="1891145" y="3571010"/>
              <a:ext cx="504000" cy="4232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675">
                  <a:latin typeface="Georgia" pitchFamily="18" charset="0"/>
                </a:rPr>
                <a:t>552</a:t>
              </a:r>
              <a:r>
                <a:rPr lang="en-US" sz="675">
                  <a:latin typeface="Georgia" pitchFamily="18" charset="0"/>
                </a:rPr>
                <a:t>”</a:t>
              </a:r>
              <a:endParaRPr lang="ru-RU" sz="675">
                <a:latin typeface="Georgia" pitchFamily="18" charset="0"/>
              </a:endParaRPr>
            </a:p>
          </p:txBody>
        </p:sp>
      </p:grpSp>
      <p:sp>
        <p:nvSpPr>
          <p:cNvPr id="2184" name="Прямоугольник 328"/>
          <p:cNvSpPr>
            <a:spLocks noChangeArrowheads="1"/>
          </p:cNvSpPr>
          <p:nvPr/>
        </p:nvSpPr>
        <p:spPr bwMode="auto">
          <a:xfrm>
            <a:off x="4044728" y="4680037"/>
            <a:ext cx="312906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75" dirty="0">
                <a:latin typeface="Georgia" pitchFamily="18" charset="0"/>
              </a:rPr>
              <a:t>67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sp>
        <p:nvSpPr>
          <p:cNvPr id="2181" name="Прямоугольник 325"/>
          <p:cNvSpPr>
            <a:spLocks noChangeArrowheads="1"/>
          </p:cNvSpPr>
          <p:nvPr/>
        </p:nvSpPr>
        <p:spPr bwMode="auto">
          <a:xfrm>
            <a:off x="2981028" y="4697585"/>
            <a:ext cx="317716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75" dirty="0">
                <a:latin typeface="Georgia" pitchFamily="18" charset="0"/>
              </a:rPr>
              <a:t>63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grpSp>
        <p:nvGrpSpPr>
          <p:cNvPr id="384" name="Группа 383"/>
          <p:cNvGrpSpPr/>
          <p:nvPr/>
        </p:nvGrpSpPr>
        <p:grpSpPr>
          <a:xfrm>
            <a:off x="3243933" y="3033923"/>
            <a:ext cx="692834" cy="379186"/>
            <a:chOff x="4035573" y="2852530"/>
            <a:chExt cx="923778" cy="505582"/>
          </a:xfrm>
        </p:grpSpPr>
        <p:sp>
          <p:nvSpPr>
            <p:cNvPr id="41" name="TextBox 40"/>
            <p:cNvSpPr txBox="1"/>
            <p:nvPr/>
          </p:nvSpPr>
          <p:spPr>
            <a:xfrm>
              <a:off x="4035573" y="2852530"/>
              <a:ext cx="923778" cy="181982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rgbClr val="00B050"/>
              </a:solidFill>
            </a:ln>
          </p:spPr>
          <p:txBody>
            <a:bodyPr lIns="27000" rIns="27000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>
                  <a:solidFill>
                    <a:sysClr val="windowText" lastClr="000000"/>
                  </a:solidFill>
                  <a:latin typeface="Georgia" pitchFamily="18" charset="0"/>
                </a:rPr>
                <a:t>стоматолог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336" name="TextBox 335"/>
            <p:cNvSpPr txBox="1"/>
            <p:nvPr/>
          </p:nvSpPr>
          <p:spPr>
            <a:xfrm>
              <a:off x="4253949" y="3073332"/>
              <a:ext cx="679450" cy="28478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dirty="0">
                  <a:latin typeface="Georgia" pitchFamily="18" charset="0"/>
                  <a:cs typeface="+mn-cs"/>
                </a:rPr>
                <a:t>729</a:t>
              </a:r>
              <a:r>
                <a:rPr lang="en-US" sz="788" dirty="0">
                  <a:latin typeface="Georgia" pitchFamily="18" charset="0"/>
                  <a:cs typeface="+mn-cs"/>
                </a:rPr>
                <a:t>”</a:t>
              </a:r>
              <a:endParaRPr lang="ru-RU" sz="788" dirty="0">
                <a:latin typeface="Georgia" pitchFamily="18" charset="0"/>
                <a:cs typeface="+mn-cs"/>
              </a:endParaRPr>
            </a:p>
          </p:txBody>
        </p:sp>
      </p:grpSp>
      <p:grpSp>
        <p:nvGrpSpPr>
          <p:cNvPr id="378" name="Группа 377"/>
          <p:cNvGrpSpPr/>
          <p:nvPr/>
        </p:nvGrpSpPr>
        <p:grpSpPr>
          <a:xfrm>
            <a:off x="3194742" y="3571426"/>
            <a:ext cx="540544" cy="556622"/>
            <a:chOff x="4151313" y="3435030"/>
            <a:chExt cx="720725" cy="742163"/>
          </a:xfrm>
        </p:grpSpPr>
        <p:sp>
          <p:nvSpPr>
            <p:cNvPr id="93" name="TextBox 92"/>
            <p:cNvSpPr txBox="1"/>
            <p:nvPr/>
          </p:nvSpPr>
          <p:spPr>
            <a:xfrm>
              <a:off x="4151313" y="3435030"/>
              <a:ext cx="720725" cy="51080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rgbClr val="00B050"/>
              </a:solidFill>
            </a:ln>
          </p:spPr>
          <p:txBody>
            <a:bodyPr lIns="27000" rIns="27000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>
                  <a:solidFill>
                    <a:sysClr val="windowText" lastClr="000000"/>
                  </a:solidFill>
                  <a:latin typeface="Georgia" pitchFamily="18" charset="0"/>
                </a:rPr>
                <a:t>Травматолог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337" name="TextBox 336"/>
            <p:cNvSpPr txBox="1"/>
            <p:nvPr/>
          </p:nvSpPr>
          <p:spPr>
            <a:xfrm>
              <a:off x="4160216" y="3892413"/>
              <a:ext cx="679450" cy="28478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dirty="0">
                  <a:latin typeface="Georgia" pitchFamily="18" charset="0"/>
                  <a:cs typeface="+mn-cs"/>
                </a:rPr>
                <a:t>775</a:t>
              </a:r>
              <a:r>
                <a:rPr lang="en-US" sz="788" dirty="0">
                  <a:latin typeface="Georgia" pitchFamily="18" charset="0"/>
                  <a:cs typeface="+mn-cs"/>
                </a:rPr>
                <a:t>”</a:t>
              </a:r>
              <a:endParaRPr lang="ru-RU" sz="788" dirty="0">
                <a:latin typeface="Georgia" pitchFamily="18" charset="0"/>
                <a:cs typeface="+mn-cs"/>
              </a:endParaRPr>
            </a:p>
          </p:txBody>
        </p:sp>
      </p:grpSp>
      <p:grpSp>
        <p:nvGrpSpPr>
          <p:cNvPr id="387" name="Группа 386"/>
          <p:cNvGrpSpPr/>
          <p:nvPr/>
        </p:nvGrpSpPr>
        <p:grpSpPr>
          <a:xfrm>
            <a:off x="3406647" y="4510072"/>
            <a:ext cx="540544" cy="473362"/>
            <a:chOff x="4227513" y="4999502"/>
            <a:chExt cx="720725" cy="631150"/>
          </a:xfrm>
        </p:grpSpPr>
        <p:sp>
          <p:nvSpPr>
            <p:cNvPr id="168" name="TextBox 167"/>
            <p:cNvSpPr txBox="1"/>
            <p:nvPr/>
          </p:nvSpPr>
          <p:spPr>
            <a:xfrm>
              <a:off x="4227513" y="4999502"/>
              <a:ext cx="720725" cy="363073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rgbClr val="00B050"/>
              </a:solidFill>
            </a:ln>
          </p:spPr>
          <p:txBody>
            <a:bodyPr lIns="27000" rIns="27000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>
                  <a:solidFill>
                    <a:sysClr val="windowText" lastClr="000000"/>
                  </a:solidFill>
                  <a:latin typeface="Georgia" pitchFamily="18" charset="0"/>
                </a:rPr>
                <a:t>Эндокринолог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340" name="TextBox 339"/>
            <p:cNvSpPr txBox="1"/>
            <p:nvPr/>
          </p:nvSpPr>
          <p:spPr>
            <a:xfrm>
              <a:off x="4259194" y="5345872"/>
              <a:ext cx="681038" cy="28478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dirty="0">
                  <a:latin typeface="Georgia" pitchFamily="18" charset="0"/>
                  <a:cs typeface="+mn-cs"/>
                </a:rPr>
                <a:t>617</a:t>
              </a:r>
              <a:r>
                <a:rPr lang="en-US" sz="788" dirty="0">
                  <a:latin typeface="Georgia" pitchFamily="18" charset="0"/>
                  <a:cs typeface="+mn-cs"/>
                </a:rPr>
                <a:t>”</a:t>
              </a:r>
              <a:endParaRPr lang="ru-RU" sz="788" dirty="0">
                <a:latin typeface="Georgia" pitchFamily="18" charset="0"/>
                <a:cs typeface="+mn-cs"/>
              </a:endParaRPr>
            </a:p>
          </p:txBody>
        </p:sp>
      </p:grpSp>
      <p:grpSp>
        <p:nvGrpSpPr>
          <p:cNvPr id="388" name="Группа 387"/>
          <p:cNvGrpSpPr/>
          <p:nvPr/>
        </p:nvGrpSpPr>
        <p:grpSpPr>
          <a:xfrm>
            <a:off x="3384900" y="5424330"/>
            <a:ext cx="594338" cy="393939"/>
            <a:chOff x="4238556" y="6162261"/>
            <a:chExt cx="792451" cy="525252"/>
          </a:xfrm>
        </p:grpSpPr>
        <p:sp>
          <p:nvSpPr>
            <p:cNvPr id="218" name="TextBox 217"/>
            <p:cNvSpPr txBox="1"/>
            <p:nvPr/>
          </p:nvSpPr>
          <p:spPr>
            <a:xfrm>
              <a:off x="4260850" y="6162261"/>
              <a:ext cx="719138" cy="267113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rgbClr val="00B050"/>
              </a:solidFill>
            </a:ln>
          </p:spPr>
          <p:txBody>
            <a:bodyPr lIns="27000" rIns="27000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Педиатр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346" name="TextBox 345"/>
            <p:cNvSpPr txBox="1"/>
            <p:nvPr/>
          </p:nvSpPr>
          <p:spPr>
            <a:xfrm>
              <a:off x="4238556" y="6402733"/>
              <a:ext cx="792451" cy="28478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dirty="0">
                  <a:latin typeface="Georgia" pitchFamily="18" charset="0"/>
                  <a:cs typeface="+mn-cs"/>
                </a:rPr>
                <a:t>577-582</a:t>
              </a:r>
              <a:r>
                <a:rPr lang="en-US" sz="788" dirty="0">
                  <a:latin typeface="Georgia" pitchFamily="18" charset="0"/>
                  <a:cs typeface="+mn-cs"/>
                </a:rPr>
                <a:t>”</a:t>
              </a:r>
              <a:endParaRPr lang="ru-RU" sz="788" dirty="0">
                <a:latin typeface="Georgia" pitchFamily="18" charset="0"/>
                <a:cs typeface="+mn-cs"/>
              </a:endParaRPr>
            </a:p>
          </p:txBody>
        </p:sp>
      </p:grpSp>
      <p:grpSp>
        <p:nvGrpSpPr>
          <p:cNvPr id="2202" name="Группа 346"/>
          <p:cNvGrpSpPr>
            <a:grpSpLocks/>
          </p:cNvGrpSpPr>
          <p:nvPr/>
        </p:nvGrpSpPr>
        <p:grpSpPr bwMode="auto">
          <a:xfrm>
            <a:off x="3009070" y="5573316"/>
            <a:ext cx="594000" cy="476722"/>
            <a:chOff x="1790349" y="3190010"/>
            <a:chExt cx="758830" cy="1028261"/>
          </a:xfrm>
        </p:grpSpPr>
        <p:sp>
          <p:nvSpPr>
            <p:cNvPr id="348" name="Равнобедренный треугольник 347"/>
            <p:cNvSpPr/>
            <p:nvPr/>
          </p:nvSpPr>
          <p:spPr>
            <a:xfrm>
              <a:off x="1890867" y="3190010"/>
              <a:ext cx="503959" cy="396144"/>
            </a:xfrm>
            <a:prstGeom prst="triangle">
              <a:avLst>
                <a:gd name="adj" fmla="val 50000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50" dirty="0">
                  <a:solidFill>
                    <a:schemeClr val="tx1"/>
                  </a:solidFill>
                  <a:latin typeface="Georgia" pitchFamily="18" charset="0"/>
                </a:rPr>
                <a:t>3</a:t>
              </a:r>
              <a:r>
                <a:rPr lang="en-US" sz="750" dirty="0">
                  <a:solidFill>
                    <a:schemeClr val="tx1"/>
                  </a:solidFill>
                  <a:latin typeface="Georgia" pitchFamily="18" charset="0"/>
                </a:rPr>
                <a:t>-4</a:t>
              </a:r>
              <a:endParaRPr lang="ru-RU" sz="750" dirty="0">
                <a:solidFill>
                  <a:schemeClr val="tx1"/>
                </a:solidFill>
                <a:latin typeface="Georgia" pitchFamily="18" charset="0"/>
              </a:endParaRPr>
            </a:p>
          </p:txBody>
        </p:sp>
        <p:sp>
          <p:nvSpPr>
            <p:cNvPr id="2279" name="TextBox 348"/>
            <p:cNvSpPr txBox="1">
              <a:spLocks noChangeArrowheads="1"/>
            </p:cNvSpPr>
            <p:nvPr/>
          </p:nvSpPr>
          <p:spPr bwMode="auto">
            <a:xfrm>
              <a:off x="1790349" y="3571012"/>
              <a:ext cx="758830" cy="6472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675" dirty="0">
                  <a:latin typeface="Georgia" pitchFamily="18" charset="0"/>
                </a:rPr>
                <a:t>1951-2402 ”</a:t>
              </a:r>
              <a:endParaRPr lang="ru-RU" sz="675" dirty="0">
                <a:latin typeface="Georgia" pitchFamily="18" charset="0"/>
              </a:endParaRPr>
            </a:p>
          </p:txBody>
        </p:sp>
      </p:grpSp>
      <p:sp>
        <p:nvSpPr>
          <p:cNvPr id="2203" name="Прямоугольник 349"/>
          <p:cNvSpPr>
            <a:spLocks noChangeArrowheads="1"/>
          </p:cNvSpPr>
          <p:nvPr/>
        </p:nvSpPr>
        <p:spPr bwMode="auto">
          <a:xfrm>
            <a:off x="1420416" y="857250"/>
            <a:ext cx="7346914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750" b="1" dirty="0">
                <a:latin typeface="Georgia" pitchFamily="18" charset="0"/>
              </a:rPr>
              <a:t>Карта процесса «Сокращение сроков прохождения профилактического </a:t>
            </a:r>
            <a:r>
              <a:rPr lang="ru-RU" sz="750" b="1" dirty="0" err="1">
                <a:latin typeface="Georgia" pitchFamily="18" charset="0"/>
              </a:rPr>
              <a:t>осмотранесовершеннолетних</a:t>
            </a:r>
            <a:r>
              <a:rPr lang="ru-RU" sz="750" b="1" dirty="0">
                <a:latin typeface="Georgia" pitchFamily="18" charset="0"/>
              </a:rPr>
              <a:t> в возрасте 10 лет»</a:t>
            </a:r>
          </a:p>
          <a:p>
            <a:pPr algn="ctr"/>
            <a:r>
              <a:rPr lang="ru-RU" sz="750" b="1" dirty="0">
                <a:latin typeface="Georgia" pitchFamily="18" charset="0"/>
              </a:rPr>
              <a:t> (текущее состояние)</a:t>
            </a:r>
          </a:p>
        </p:txBody>
      </p:sp>
      <p:sp>
        <p:nvSpPr>
          <p:cNvPr id="352" name="TextBox 351"/>
          <p:cNvSpPr txBox="1"/>
          <p:nvPr/>
        </p:nvSpPr>
        <p:spPr>
          <a:xfrm>
            <a:off x="6611441" y="4705047"/>
            <a:ext cx="2403000" cy="69858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b="1" dirty="0">
                <a:latin typeface="Georgia" pitchFamily="18" charset="0"/>
                <a:cs typeface="+mn-cs"/>
              </a:rPr>
              <a:t>Время протекания процесса</a:t>
            </a:r>
            <a:r>
              <a:rPr lang="en-US" sz="788" b="1" dirty="0">
                <a:latin typeface="Georgia" pitchFamily="18" charset="0"/>
                <a:cs typeface="+mn-cs"/>
              </a:rPr>
              <a:t> </a:t>
            </a:r>
            <a:r>
              <a:rPr lang="ru-RU" sz="788" b="1" dirty="0">
                <a:latin typeface="Georgia" pitchFamily="18" charset="0"/>
                <a:cs typeface="+mn-cs"/>
              </a:rPr>
              <a:t>(</a:t>
            </a:r>
            <a:r>
              <a:rPr lang="en-US" sz="788" b="1" dirty="0">
                <a:latin typeface="Georgia" pitchFamily="18" charset="0"/>
                <a:cs typeface="+mn-cs"/>
              </a:rPr>
              <a:t>min)</a:t>
            </a:r>
            <a:r>
              <a:rPr lang="ru-RU" sz="788" b="1" dirty="0">
                <a:latin typeface="Georgia" pitchFamily="18" charset="0"/>
                <a:cs typeface="+mn-cs"/>
              </a:rPr>
              <a:t>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dirty="0">
                <a:latin typeface="Georgia" pitchFamily="18" charset="0"/>
                <a:cs typeface="+mn-cs"/>
              </a:rPr>
              <a:t>ВПП (</a:t>
            </a:r>
            <a:r>
              <a:rPr lang="en-US" sz="788" dirty="0">
                <a:latin typeface="Georgia" pitchFamily="18" charset="0"/>
                <a:cs typeface="+mn-cs"/>
              </a:rPr>
              <a:t>min</a:t>
            </a:r>
            <a:r>
              <a:rPr lang="ru-RU" sz="788" dirty="0">
                <a:latin typeface="Georgia" pitchFamily="18" charset="0"/>
                <a:cs typeface="+mn-cs"/>
              </a:rPr>
              <a:t>) </a:t>
            </a:r>
            <a:r>
              <a:rPr lang="en-US" sz="788" dirty="0">
                <a:latin typeface="Georgia" pitchFamily="18" charset="0"/>
                <a:cs typeface="+mn-cs"/>
              </a:rPr>
              <a:t>=17351”</a:t>
            </a:r>
            <a:r>
              <a:rPr lang="ru-RU" sz="788" dirty="0">
                <a:latin typeface="Georgia" pitchFamily="18" charset="0"/>
                <a:cs typeface="+mn-cs"/>
              </a:rPr>
              <a:t>=286</a:t>
            </a:r>
            <a:r>
              <a:rPr lang="en-US" sz="788" dirty="0">
                <a:latin typeface="Georgia" pitchFamily="18" charset="0"/>
                <a:cs typeface="+mn-cs"/>
              </a:rPr>
              <a:t>’11”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dirty="0">
                <a:latin typeface="Georgia" pitchFamily="18" charset="0"/>
                <a:cs typeface="+mn-cs"/>
              </a:rPr>
              <a:t>ВСЦ  (</a:t>
            </a:r>
            <a:r>
              <a:rPr lang="en-US" sz="788" dirty="0">
                <a:latin typeface="Georgia" pitchFamily="18" charset="0"/>
                <a:cs typeface="+mn-cs"/>
              </a:rPr>
              <a:t>min</a:t>
            </a:r>
            <a:r>
              <a:rPr lang="ru-RU" sz="788" dirty="0">
                <a:latin typeface="Georgia" pitchFamily="18" charset="0"/>
                <a:cs typeface="+mn-cs"/>
              </a:rPr>
              <a:t>)</a:t>
            </a:r>
            <a:r>
              <a:rPr lang="en-US" sz="788" dirty="0">
                <a:latin typeface="Georgia" pitchFamily="18" charset="0"/>
                <a:cs typeface="+mn-cs"/>
              </a:rPr>
              <a:t>=4448”=74’8”</a:t>
            </a:r>
            <a:endParaRPr lang="ru-RU" sz="788" dirty="0">
              <a:latin typeface="Georgia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dirty="0">
                <a:latin typeface="Georgia" pitchFamily="18" charset="0"/>
                <a:cs typeface="+mn-cs"/>
              </a:rPr>
              <a:t>Эффективность = ВСЦ (</a:t>
            </a:r>
            <a:r>
              <a:rPr lang="en-US" sz="788" dirty="0">
                <a:latin typeface="Georgia" pitchFamily="18" charset="0"/>
                <a:cs typeface="+mn-cs"/>
              </a:rPr>
              <a:t>min</a:t>
            </a:r>
            <a:r>
              <a:rPr lang="ru-RU" sz="788" dirty="0">
                <a:latin typeface="Georgia" pitchFamily="18" charset="0"/>
                <a:cs typeface="+mn-cs"/>
              </a:rPr>
              <a:t>)/ВПП (</a:t>
            </a:r>
            <a:r>
              <a:rPr lang="en-US" sz="788" dirty="0">
                <a:latin typeface="Georgia" pitchFamily="18" charset="0"/>
                <a:cs typeface="+mn-cs"/>
              </a:rPr>
              <a:t>min</a:t>
            </a:r>
            <a:r>
              <a:rPr lang="ru-RU" sz="788" dirty="0">
                <a:latin typeface="Georgia" pitchFamily="18" charset="0"/>
                <a:cs typeface="+mn-cs"/>
              </a:rPr>
              <a:t>)=</a:t>
            </a:r>
            <a:r>
              <a:rPr lang="en-US" sz="788" dirty="0">
                <a:latin typeface="Georgia" pitchFamily="18" charset="0"/>
                <a:cs typeface="+mn-cs"/>
              </a:rPr>
              <a:t>25</a:t>
            </a:r>
            <a:r>
              <a:rPr lang="ru-RU" sz="788" dirty="0">
                <a:latin typeface="Georgia" pitchFamily="18" charset="0"/>
                <a:cs typeface="+mn-cs"/>
              </a:rPr>
              <a:t>,6%</a:t>
            </a:r>
          </a:p>
        </p:txBody>
      </p:sp>
      <p:sp>
        <p:nvSpPr>
          <p:cNvPr id="2139" name="Прямоугольник 263"/>
          <p:cNvSpPr>
            <a:spLocks noChangeArrowheads="1"/>
          </p:cNvSpPr>
          <p:nvPr/>
        </p:nvSpPr>
        <p:spPr bwMode="auto">
          <a:xfrm>
            <a:off x="828578" y="2368546"/>
            <a:ext cx="309701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75" dirty="0">
                <a:latin typeface="Georgia" pitchFamily="18" charset="0"/>
              </a:rPr>
              <a:t>10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grpSp>
        <p:nvGrpSpPr>
          <p:cNvPr id="2206" name="Группа 353"/>
          <p:cNvGrpSpPr>
            <a:grpSpLocks/>
          </p:cNvGrpSpPr>
          <p:nvPr/>
        </p:nvGrpSpPr>
        <p:grpSpPr bwMode="auto">
          <a:xfrm>
            <a:off x="914400" y="5573318"/>
            <a:ext cx="540000" cy="372847"/>
            <a:chOff x="1809250" y="3190010"/>
            <a:chExt cx="718194" cy="804211"/>
          </a:xfrm>
        </p:grpSpPr>
        <p:sp>
          <p:nvSpPr>
            <p:cNvPr id="355" name="Равнобедренный треугольник 354"/>
            <p:cNvSpPr/>
            <p:nvPr/>
          </p:nvSpPr>
          <p:spPr>
            <a:xfrm>
              <a:off x="1890581" y="3190010"/>
              <a:ext cx="504528" cy="396145"/>
            </a:xfrm>
            <a:prstGeom prst="triangle">
              <a:avLst>
                <a:gd name="adj" fmla="val 50000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750" dirty="0">
                  <a:solidFill>
                    <a:schemeClr val="tx1"/>
                  </a:solidFill>
                  <a:latin typeface="Georgia" pitchFamily="18" charset="0"/>
                </a:rPr>
                <a:t>2-8</a:t>
              </a:r>
              <a:endParaRPr lang="ru-RU" sz="750" dirty="0">
                <a:solidFill>
                  <a:schemeClr val="tx1"/>
                </a:solidFill>
                <a:latin typeface="Georgia" pitchFamily="18" charset="0"/>
              </a:endParaRPr>
            </a:p>
          </p:txBody>
        </p:sp>
        <p:sp>
          <p:nvSpPr>
            <p:cNvPr id="2277" name="TextBox 355"/>
            <p:cNvSpPr txBox="1">
              <a:spLocks noChangeArrowheads="1"/>
            </p:cNvSpPr>
            <p:nvPr/>
          </p:nvSpPr>
          <p:spPr bwMode="auto">
            <a:xfrm>
              <a:off x="1809250" y="3571011"/>
              <a:ext cx="718194" cy="423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675">
                  <a:latin typeface="Georgia" pitchFamily="18" charset="0"/>
                </a:rPr>
                <a:t>73-296”</a:t>
              </a:r>
              <a:endParaRPr lang="ru-RU" sz="675">
                <a:latin typeface="Georgia" pitchFamily="18" charset="0"/>
              </a:endParaRPr>
            </a:p>
          </p:txBody>
        </p:sp>
      </p:grpSp>
      <p:grpSp>
        <p:nvGrpSpPr>
          <p:cNvPr id="2207" name="Группа 356"/>
          <p:cNvGrpSpPr>
            <a:grpSpLocks/>
          </p:cNvGrpSpPr>
          <p:nvPr/>
        </p:nvGrpSpPr>
        <p:grpSpPr bwMode="auto">
          <a:xfrm>
            <a:off x="0" y="2735332"/>
            <a:ext cx="485775" cy="459581"/>
            <a:chOff x="1785003" y="1404105"/>
            <a:chExt cx="847725" cy="704850"/>
          </a:xfrm>
        </p:grpSpPr>
        <p:pic>
          <p:nvPicPr>
            <p:cNvPr id="2274" name="Рисунок 357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85003" y="1404105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75" name="TextBox 358"/>
            <p:cNvSpPr txBox="1">
              <a:spLocks noChangeArrowheads="1"/>
            </p:cNvSpPr>
            <p:nvPr/>
          </p:nvSpPr>
          <p:spPr bwMode="auto">
            <a:xfrm>
              <a:off x="2051818" y="1618030"/>
              <a:ext cx="428561" cy="318620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>
                  <a:solidFill>
                    <a:schemeClr val="bg1"/>
                  </a:solidFill>
                  <a:latin typeface="Georgia" pitchFamily="18" charset="0"/>
                </a:rPr>
                <a:t>2</a:t>
              </a:r>
            </a:p>
          </p:txBody>
        </p:sp>
      </p:grpSp>
      <p:grpSp>
        <p:nvGrpSpPr>
          <p:cNvPr id="2208" name="Группа 359"/>
          <p:cNvGrpSpPr>
            <a:grpSpLocks/>
          </p:cNvGrpSpPr>
          <p:nvPr/>
        </p:nvGrpSpPr>
        <p:grpSpPr bwMode="auto">
          <a:xfrm>
            <a:off x="962336" y="3451363"/>
            <a:ext cx="424173" cy="378619"/>
            <a:chOff x="1785003" y="1404105"/>
            <a:chExt cx="847725" cy="704850"/>
          </a:xfrm>
        </p:grpSpPr>
        <p:pic>
          <p:nvPicPr>
            <p:cNvPr id="2272" name="Рисунок 360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85003" y="1404105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73" name="TextBox 361"/>
            <p:cNvSpPr txBox="1">
              <a:spLocks noChangeArrowheads="1"/>
            </p:cNvSpPr>
            <p:nvPr/>
          </p:nvSpPr>
          <p:spPr bwMode="auto">
            <a:xfrm>
              <a:off x="2051818" y="1618031"/>
              <a:ext cx="461970" cy="386753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>
                  <a:solidFill>
                    <a:schemeClr val="bg1"/>
                  </a:solidFill>
                  <a:latin typeface="Georgia" pitchFamily="18" charset="0"/>
                </a:rPr>
                <a:t>1</a:t>
              </a:r>
            </a:p>
          </p:txBody>
        </p:sp>
      </p:grpSp>
      <p:grpSp>
        <p:nvGrpSpPr>
          <p:cNvPr id="2212" name="Группа 371"/>
          <p:cNvGrpSpPr>
            <a:grpSpLocks/>
          </p:cNvGrpSpPr>
          <p:nvPr/>
        </p:nvGrpSpPr>
        <p:grpSpPr bwMode="auto">
          <a:xfrm>
            <a:off x="2491807" y="4310943"/>
            <a:ext cx="326921" cy="319088"/>
            <a:chOff x="1785003" y="1404105"/>
            <a:chExt cx="847725" cy="704850"/>
          </a:xfrm>
        </p:grpSpPr>
        <p:pic>
          <p:nvPicPr>
            <p:cNvPr id="2264" name="Рисунок 372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85003" y="1404105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65" name="TextBox 373"/>
            <p:cNvSpPr txBox="1">
              <a:spLocks noChangeArrowheads="1"/>
            </p:cNvSpPr>
            <p:nvPr/>
          </p:nvSpPr>
          <p:spPr bwMode="auto">
            <a:xfrm>
              <a:off x="1950899" y="1509591"/>
              <a:ext cx="632649" cy="458908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>
                  <a:solidFill>
                    <a:schemeClr val="bg1"/>
                  </a:solidFill>
                  <a:latin typeface="Georgia" pitchFamily="18" charset="0"/>
                </a:rPr>
                <a:t>3</a:t>
              </a:r>
            </a:p>
          </p:txBody>
        </p:sp>
      </p:grpSp>
      <p:grpSp>
        <p:nvGrpSpPr>
          <p:cNvPr id="2213" name="Группа 374"/>
          <p:cNvGrpSpPr>
            <a:grpSpLocks/>
          </p:cNvGrpSpPr>
          <p:nvPr/>
        </p:nvGrpSpPr>
        <p:grpSpPr bwMode="auto">
          <a:xfrm>
            <a:off x="1051323" y="5143501"/>
            <a:ext cx="434578" cy="354806"/>
            <a:chOff x="1785003" y="1404105"/>
            <a:chExt cx="847725" cy="704850"/>
          </a:xfrm>
        </p:grpSpPr>
        <p:pic>
          <p:nvPicPr>
            <p:cNvPr id="2262" name="Рисунок 375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85003" y="1404105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63" name="TextBox 376"/>
            <p:cNvSpPr txBox="1">
              <a:spLocks noChangeArrowheads="1"/>
            </p:cNvSpPr>
            <p:nvPr/>
          </p:nvSpPr>
          <p:spPr bwMode="auto">
            <a:xfrm>
              <a:off x="2019965" y="1569307"/>
              <a:ext cx="450909" cy="412710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>
                  <a:solidFill>
                    <a:schemeClr val="bg1"/>
                  </a:solidFill>
                  <a:latin typeface="Georgia" pitchFamily="18" charset="0"/>
                </a:rPr>
                <a:t>1</a:t>
              </a:r>
            </a:p>
          </p:txBody>
        </p:sp>
      </p:grpSp>
      <p:grpSp>
        <p:nvGrpSpPr>
          <p:cNvPr id="2214" name="Группа 377"/>
          <p:cNvGrpSpPr>
            <a:grpSpLocks/>
          </p:cNvGrpSpPr>
          <p:nvPr/>
        </p:nvGrpSpPr>
        <p:grpSpPr bwMode="auto">
          <a:xfrm>
            <a:off x="1065350" y="4220353"/>
            <a:ext cx="485775" cy="459581"/>
            <a:chOff x="1785003" y="1404105"/>
            <a:chExt cx="847725" cy="704850"/>
          </a:xfrm>
        </p:grpSpPr>
        <p:pic>
          <p:nvPicPr>
            <p:cNvPr id="2260" name="Рисунок 378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85003" y="1404105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61" name="TextBox 379"/>
            <p:cNvSpPr txBox="1">
              <a:spLocks noChangeArrowheads="1"/>
            </p:cNvSpPr>
            <p:nvPr/>
          </p:nvSpPr>
          <p:spPr bwMode="auto">
            <a:xfrm>
              <a:off x="2051818" y="1618030"/>
              <a:ext cx="403386" cy="318620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 dirty="0">
                  <a:solidFill>
                    <a:schemeClr val="bg1"/>
                  </a:solidFill>
                  <a:latin typeface="Georgia" pitchFamily="18" charset="0"/>
                </a:rPr>
                <a:t>1</a:t>
              </a:r>
            </a:p>
          </p:txBody>
        </p:sp>
      </p:grpSp>
      <p:sp>
        <p:nvSpPr>
          <p:cNvPr id="2199" name="Прямоугольник 343"/>
          <p:cNvSpPr>
            <a:spLocks noChangeArrowheads="1"/>
          </p:cNvSpPr>
          <p:nvPr/>
        </p:nvSpPr>
        <p:spPr bwMode="auto">
          <a:xfrm>
            <a:off x="4019421" y="5502500"/>
            <a:ext cx="428322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75" dirty="0">
                <a:latin typeface="Georgia" pitchFamily="18" charset="0"/>
              </a:rPr>
              <a:t>17-22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grpSp>
        <p:nvGrpSpPr>
          <p:cNvPr id="2220" name="Группа 385"/>
          <p:cNvGrpSpPr>
            <a:grpSpLocks/>
          </p:cNvGrpSpPr>
          <p:nvPr/>
        </p:nvGrpSpPr>
        <p:grpSpPr bwMode="auto">
          <a:xfrm>
            <a:off x="2373446" y="5192316"/>
            <a:ext cx="459046" cy="264319"/>
            <a:chOff x="1785003" y="1404105"/>
            <a:chExt cx="847725" cy="704850"/>
          </a:xfrm>
        </p:grpSpPr>
        <p:pic>
          <p:nvPicPr>
            <p:cNvPr id="2258" name="Рисунок 386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85003" y="1404105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59" name="TextBox 387"/>
            <p:cNvSpPr txBox="1">
              <a:spLocks noChangeArrowheads="1"/>
            </p:cNvSpPr>
            <p:nvPr/>
          </p:nvSpPr>
          <p:spPr bwMode="auto">
            <a:xfrm>
              <a:off x="1924258" y="1465742"/>
              <a:ext cx="450557" cy="553997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 dirty="0">
                  <a:solidFill>
                    <a:schemeClr val="bg1"/>
                  </a:solidFill>
                  <a:latin typeface="Georgia" pitchFamily="18" charset="0"/>
                </a:rPr>
                <a:t>3</a:t>
              </a:r>
              <a:endParaRPr lang="ru-RU" sz="600" b="1" dirty="0">
                <a:solidFill>
                  <a:schemeClr val="bg1"/>
                </a:solidFill>
                <a:latin typeface="Georgia" pitchFamily="18" charset="0"/>
              </a:endParaRPr>
            </a:p>
          </p:txBody>
        </p:sp>
      </p:grpSp>
      <p:grpSp>
        <p:nvGrpSpPr>
          <p:cNvPr id="2221" name="Группа 388"/>
          <p:cNvGrpSpPr>
            <a:grpSpLocks/>
          </p:cNvGrpSpPr>
          <p:nvPr/>
        </p:nvGrpSpPr>
        <p:grpSpPr bwMode="auto">
          <a:xfrm>
            <a:off x="6409135" y="1462088"/>
            <a:ext cx="485775" cy="458391"/>
            <a:chOff x="1660522" y="6102686"/>
            <a:chExt cx="847725" cy="704850"/>
          </a:xfrm>
        </p:grpSpPr>
        <p:pic>
          <p:nvPicPr>
            <p:cNvPr id="2256" name="Рисунок 389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660522" y="6102686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57" name="TextBox 390"/>
            <p:cNvSpPr txBox="1">
              <a:spLocks noChangeArrowheads="1"/>
            </p:cNvSpPr>
            <p:nvPr/>
          </p:nvSpPr>
          <p:spPr bwMode="auto">
            <a:xfrm>
              <a:off x="1927337" y="6316612"/>
              <a:ext cx="403386" cy="319448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 dirty="0">
                  <a:solidFill>
                    <a:schemeClr val="bg1"/>
                  </a:solidFill>
                  <a:latin typeface="Georgia" pitchFamily="18" charset="0"/>
                </a:rPr>
                <a:t>1</a:t>
              </a:r>
            </a:p>
          </p:txBody>
        </p:sp>
      </p:grpSp>
      <p:sp>
        <p:nvSpPr>
          <p:cNvPr id="392" name="TextBox 391"/>
          <p:cNvSpPr txBox="1"/>
          <p:nvPr/>
        </p:nvSpPr>
        <p:spPr>
          <a:xfrm>
            <a:off x="6810375" y="1595438"/>
            <a:ext cx="2333625" cy="21358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dirty="0">
                <a:latin typeface="Georgia" pitchFamily="18" charset="0"/>
                <a:cs typeface="+mn-cs"/>
              </a:rPr>
              <a:t>длительное ожидание в регистратуре</a:t>
            </a:r>
          </a:p>
        </p:txBody>
      </p:sp>
      <p:grpSp>
        <p:nvGrpSpPr>
          <p:cNvPr id="2223" name="Группа 392"/>
          <p:cNvGrpSpPr>
            <a:grpSpLocks/>
          </p:cNvGrpSpPr>
          <p:nvPr/>
        </p:nvGrpSpPr>
        <p:grpSpPr bwMode="auto">
          <a:xfrm>
            <a:off x="6409135" y="1770460"/>
            <a:ext cx="485775" cy="459581"/>
            <a:chOff x="1660522" y="6102686"/>
            <a:chExt cx="847725" cy="704850"/>
          </a:xfrm>
        </p:grpSpPr>
        <p:pic>
          <p:nvPicPr>
            <p:cNvPr id="2254" name="Рисунок 393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660522" y="6102686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55" name="TextBox 394"/>
            <p:cNvSpPr txBox="1">
              <a:spLocks noChangeArrowheads="1"/>
            </p:cNvSpPr>
            <p:nvPr/>
          </p:nvSpPr>
          <p:spPr bwMode="auto">
            <a:xfrm>
              <a:off x="1927337" y="6316611"/>
              <a:ext cx="428561" cy="318620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>
                  <a:solidFill>
                    <a:schemeClr val="bg1"/>
                  </a:solidFill>
                  <a:latin typeface="Georgia" pitchFamily="18" charset="0"/>
                </a:rPr>
                <a:t>2</a:t>
              </a:r>
            </a:p>
          </p:txBody>
        </p:sp>
      </p:grpSp>
      <p:sp>
        <p:nvSpPr>
          <p:cNvPr id="396" name="TextBox 395"/>
          <p:cNvSpPr txBox="1"/>
          <p:nvPr/>
        </p:nvSpPr>
        <p:spPr>
          <a:xfrm>
            <a:off x="6810375" y="1905000"/>
            <a:ext cx="1568058" cy="21358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dirty="0">
                <a:latin typeface="Georgia" pitchFamily="18" charset="0"/>
                <a:cs typeface="+mn-cs"/>
              </a:rPr>
              <a:t>посещение </a:t>
            </a:r>
            <a:r>
              <a:rPr lang="ru-RU" sz="788" dirty="0" err="1">
                <a:latin typeface="Georgia" pitchFamily="18" charset="0"/>
              </a:rPr>
              <a:t>взр.поликлиники</a:t>
            </a:r>
            <a:endParaRPr lang="ru-RU" sz="788" dirty="0">
              <a:latin typeface="Georgia" pitchFamily="18" charset="0"/>
              <a:cs typeface="+mn-cs"/>
            </a:endParaRPr>
          </a:p>
        </p:txBody>
      </p:sp>
      <p:grpSp>
        <p:nvGrpSpPr>
          <p:cNvPr id="2227" name="Группа 400"/>
          <p:cNvGrpSpPr>
            <a:grpSpLocks/>
          </p:cNvGrpSpPr>
          <p:nvPr/>
        </p:nvGrpSpPr>
        <p:grpSpPr bwMode="auto">
          <a:xfrm>
            <a:off x="6409135" y="2397919"/>
            <a:ext cx="485775" cy="459581"/>
            <a:chOff x="1785003" y="1404105"/>
            <a:chExt cx="847725" cy="704850"/>
          </a:xfrm>
        </p:grpSpPr>
        <p:pic>
          <p:nvPicPr>
            <p:cNvPr id="2250" name="Рисунок 401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85003" y="1404105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51" name="TextBox 402"/>
            <p:cNvSpPr txBox="1">
              <a:spLocks noChangeArrowheads="1"/>
            </p:cNvSpPr>
            <p:nvPr/>
          </p:nvSpPr>
          <p:spPr bwMode="auto">
            <a:xfrm>
              <a:off x="2051818" y="1618030"/>
              <a:ext cx="425766" cy="318620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 dirty="0">
                  <a:solidFill>
                    <a:schemeClr val="bg1"/>
                  </a:solidFill>
                  <a:latin typeface="Georgia" pitchFamily="18" charset="0"/>
                </a:rPr>
                <a:t>3</a:t>
              </a:r>
            </a:p>
          </p:txBody>
        </p:sp>
      </p:grpSp>
      <p:sp>
        <p:nvSpPr>
          <p:cNvPr id="404" name="TextBox 403"/>
          <p:cNvSpPr txBox="1"/>
          <p:nvPr/>
        </p:nvSpPr>
        <p:spPr>
          <a:xfrm>
            <a:off x="6810376" y="2520554"/>
            <a:ext cx="1701107" cy="21358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dirty="0">
                <a:latin typeface="Georgia" pitchFamily="18" charset="0"/>
                <a:cs typeface="+mn-cs"/>
              </a:rPr>
              <a:t>пересечение потоков пациентов</a:t>
            </a:r>
          </a:p>
        </p:txBody>
      </p:sp>
      <p:grpSp>
        <p:nvGrpSpPr>
          <p:cNvPr id="2229" name="Группа 404"/>
          <p:cNvGrpSpPr>
            <a:grpSpLocks/>
          </p:cNvGrpSpPr>
          <p:nvPr/>
        </p:nvGrpSpPr>
        <p:grpSpPr bwMode="auto">
          <a:xfrm>
            <a:off x="1588804" y="1121689"/>
            <a:ext cx="485775" cy="458390"/>
            <a:chOff x="1785003" y="1404105"/>
            <a:chExt cx="847725" cy="704850"/>
          </a:xfrm>
        </p:grpSpPr>
        <p:pic>
          <p:nvPicPr>
            <p:cNvPr id="2248" name="Рисунок 405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85003" y="1404105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49" name="TextBox 406"/>
            <p:cNvSpPr txBox="1">
              <a:spLocks noChangeArrowheads="1"/>
            </p:cNvSpPr>
            <p:nvPr/>
          </p:nvSpPr>
          <p:spPr bwMode="auto">
            <a:xfrm>
              <a:off x="2051818" y="1618029"/>
              <a:ext cx="425766" cy="319448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 dirty="0">
                  <a:solidFill>
                    <a:schemeClr val="bg1"/>
                  </a:solidFill>
                  <a:latin typeface="Georgia" pitchFamily="18" charset="0"/>
                </a:rPr>
                <a:t>3</a:t>
              </a:r>
            </a:p>
          </p:txBody>
        </p:sp>
      </p:grpSp>
      <p:grpSp>
        <p:nvGrpSpPr>
          <p:cNvPr id="2230" name="Группа 407"/>
          <p:cNvGrpSpPr>
            <a:grpSpLocks/>
          </p:cNvGrpSpPr>
          <p:nvPr/>
        </p:nvGrpSpPr>
        <p:grpSpPr bwMode="auto">
          <a:xfrm>
            <a:off x="1396604" y="4210051"/>
            <a:ext cx="485775" cy="459581"/>
            <a:chOff x="1785003" y="1404105"/>
            <a:chExt cx="847725" cy="704850"/>
          </a:xfrm>
        </p:grpSpPr>
        <p:pic>
          <p:nvPicPr>
            <p:cNvPr id="2246" name="Рисунок 408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85003" y="1404105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47" name="TextBox 409"/>
            <p:cNvSpPr txBox="1">
              <a:spLocks noChangeArrowheads="1"/>
            </p:cNvSpPr>
            <p:nvPr/>
          </p:nvSpPr>
          <p:spPr bwMode="auto">
            <a:xfrm>
              <a:off x="2051818" y="1618030"/>
              <a:ext cx="425766" cy="318620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 dirty="0">
                  <a:solidFill>
                    <a:schemeClr val="bg1"/>
                  </a:solidFill>
                  <a:latin typeface="Georgia" pitchFamily="18" charset="0"/>
                </a:rPr>
                <a:t>3</a:t>
              </a:r>
            </a:p>
          </p:txBody>
        </p:sp>
      </p:grpSp>
      <p:grpSp>
        <p:nvGrpSpPr>
          <p:cNvPr id="2231" name="Группа 410"/>
          <p:cNvGrpSpPr>
            <a:grpSpLocks/>
          </p:cNvGrpSpPr>
          <p:nvPr/>
        </p:nvGrpSpPr>
        <p:grpSpPr bwMode="auto">
          <a:xfrm>
            <a:off x="1278059" y="3361911"/>
            <a:ext cx="451350" cy="415684"/>
            <a:chOff x="1785003" y="1404105"/>
            <a:chExt cx="847725" cy="704850"/>
          </a:xfrm>
        </p:grpSpPr>
        <p:pic>
          <p:nvPicPr>
            <p:cNvPr id="2244" name="Рисунок 411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85003" y="1404105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45" name="TextBox 412"/>
            <p:cNvSpPr txBox="1">
              <a:spLocks noChangeArrowheads="1"/>
            </p:cNvSpPr>
            <p:nvPr/>
          </p:nvSpPr>
          <p:spPr bwMode="auto">
            <a:xfrm>
              <a:off x="2051818" y="1618030"/>
              <a:ext cx="458239" cy="352267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 dirty="0">
                  <a:solidFill>
                    <a:schemeClr val="bg1"/>
                  </a:solidFill>
                  <a:latin typeface="Georgia" pitchFamily="18" charset="0"/>
                </a:rPr>
                <a:t>3</a:t>
              </a:r>
            </a:p>
          </p:txBody>
        </p:sp>
      </p:grpSp>
      <p:grpSp>
        <p:nvGrpSpPr>
          <p:cNvPr id="2232" name="Группа 413"/>
          <p:cNvGrpSpPr>
            <a:grpSpLocks/>
          </p:cNvGrpSpPr>
          <p:nvPr/>
        </p:nvGrpSpPr>
        <p:grpSpPr bwMode="auto">
          <a:xfrm>
            <a:off x="1347788" y="4994673"/>
            <a:ext cx="485775" cy="458390"/>
            <a:chOff x="1785003" y="1404105"/>
            <a:chExt cx="847725" cy="704850"/>
          </a:xfrm>
        </p:grpSpPr>
        <p:pic>
          <p:nvPicPr>
            <p:cNvPr id="2242" name="Рисунок 414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85003" y="1404105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43" name="TextBox 415"/>
            <p:cNvSpPr txBox="1">
              <a:spLocks noChangeArrowheads="1"/>
            </p:cNvSpPr>
            <p:nvPr/>
          </p:nvSpPr>
          <p:spPr bwMode="auto">
            <a:xfrm>
              <a:off x="2051818" y="1618029"/>
              <a:ext cx="425766" cy="319448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 dirty="0">
                  <a:solidFill>
                    <a:schemeClr val="bg1"/>
                  </a:solidFill>
                  <a:latin typeface="Georgia" pitchFamily="18" charset="0"/>
                </a:rPr>
                <a:t>3</a:t>
              </a:r>
            </a:p>
          </p:txBody>
        </p:sp>
      </p:grpSp>
      <p:sp>
        <p:nvSpPr>
          <p:cNvPr id="2233" name="TextBox 416"/>
          <p:cNvSpPr txBox="1">
            <a:spLocks noChangeArrowheads="1"/>
          </p:cNvSpPr>
          <p:nvPr/>
        </p:nvSpPr>
        <p:spPr bwMode="auto">
          <a:xfrm>
            <a:off x="6409135" y="1232298"/>
            <a:ext cx="236696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Georgia" pitchFamily="18" charset="0"/>
              </a:rPr>
              <a:t>Проблемы:</a:t>
            </a:r>
          </a:p>
        </p:txBody>
      </p:sp>
      <p:sp>
        <p:nvSpPr>
          <p:cNvPr id="419" name="TextBox 418"/>
          <p:cNvSpPr txBox="1"/>
          <p:nvPr/>
        </p:nvSpPr>
        <p:spPr>
          <a:xfrm>
            <a:off x="6611441" y="5301407"/>
            <a:ext cx="2403000" cy="69858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b="1" dirty="0">
                <a:latin typeface="Georgia" pitchFamily="18" charset="0"/>
                <a:cs typeface="+mn-cs"/>
              </a:rPr>
              <a:t>Время протекания процесса</a:t>
            </a:r>
            <a:r>
              <a:rPr lang="en-US" sz="788" b="1" dirty="0">
                <a:latin typeface="Georgia" pitchFamily="18" charset="0"/>
                <a:cs typeface="+mn-cs"/>
              </a:rPr>
              <a:t> (max)</a:t>
            </a:r>
            <a:r>
              <a:rPr lang="ru-RU" sz="788" b="1" dirty="0">
                <a:latin typeface="Georgia" pitchFamily="18" charset="0"/>
                <a:cs typeface="+mn-cs"/>
              </a:rPr>
              <a:t>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dirty="0">
                <a:latin typeface="Georgia" pitchFamily="18" charset="0"/>
                <a:cs typeface="+mn-cs"/>
              </a:rPr>
              <a:t>ВПП (</a:t>
            </a:r>
            <a:r>
              <a:rPr lang="en-US" sz="788" dirty="0">
                <a:latin typeface="Georgia" pitchFamily="18" charset="0"/>
                <a:cs typeface="+mn-cs"/>
              </a:rPr>
              <a:t>max</a:t>
            </a:r>
            <a:r>
              <a:rPr lang="ru-RU" sz="788" dirty="0">
                <a:latin typeface="Georgia" pitchFamily="18" charset="0"/>
                <a:cs typeface="+mn-cs"/>
              </a:rPr>
              <a:t>) </a:t>
            </a:r>
            <a:r>
              <a:rPr lang="en-US" sz="788" dirty="0">
                <a:latin typeface="Georgia" pitchFamily="18" charset="0"/>
                <a:cs typeface="+mn-cs"/>
              </a:rPr>
              <a:t>=</a:t>
            </a:r>
            <a:r>
              <a:rPr lang="ru-RU" sz="788" dirty="0">
                <a:latin typeface="Georgia" pitchFamily="18" charset="0"/>
                <a:cs typeface="+mn-cs"/>
              </a:rPr>
              <a:t>20400</a:t>
            </a:r>
            <a:r>
              <a:rPr lang="en-US" sz="788" dirty="0">
                <a:latin typeface="Georgia" pitchFamily="18" charset="0"/>
                <a:cs typeface="+mn-cs"/>
              </a:rPr>
              <a:t>”=340’00”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dirty="0">
                <a:latin typeface="Georgia" pitchFamily="18" charset="0"/>
                <a:cs typeface="+mn-cs"/>
              </a:rPr>
              <a:t>ВСЦ  (</a:t>
            </a:r>
            <a:r>
              <a:rPr lang="en-US" sz="788" dirty="0">
                <a:latin typeface="Georgia" pitchFamily="18" charset="0"/>
                <a:cs typeface="+mn-cs"/>
              </a:rPr>
              <a:t>max</a:t>
            </a:r>
            <a:r>
              <a:rPr lang="ru-RU" sz="788" dirty="0">
                <a:latin typeface="Georgia" pitchFamily="18" charset="0"/>
                <a:cs typeface="+mn-cs"/>
              </a:rPr>
              <a:t>)</a:t>
            </a:r>
            <a:r>
              <a:rPr lang="en-US" sz="788" dirty="0">
                <a:latin typeface="Georgia" pitchFamily="18" charset="0"/>
                <a:cs typeface="+mn-cs"/>
              </a:rPr>
              <a:t>=</a:t>
            </a:r>
            <a:r>
              <a:rPr lang="ru-RU" sz="788" dirty="0">
                <a:latin typeface="Georgia" pitchFamily="18" charset="0"/>
                <a:cs typeface="+mn-cs"/>
              </a:rPr>
              <a:t>4458</a:t>
            </a:r>
            <a:r>
              <a:rPr lang="en-US" sz="788" dirty="0">
                <a:latin typeface="Georgia" pitchFamily="18" charset="0"/>
                <a:cs typeface="+mn-cs"/>
              </a:rPr>
              <a:t>”=74’18”</a:t>
            </a:r>
            <a:endParaRPr lang="ru-RU" sz="788" dirty="0">
              <a:latin typeface="Georgia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dirty="0">
                <a:latin typeface="Georgia" pitchFamily="18" charset="0"/>
                <a:cs typeface="+mn-cs"/>
              </a:rPr>
              <a:t>Эффективность = ВСЦ (</a:t>
            </a:r>
            <a:r>
              <a:rPr lang="en-US" sz="788" dirty="0">
                <a:latin typeface="Georgia" pitchFamily="18" charset="0"/>
                <a:cs typeface="+mn-cs"/>
              </a:rPr>
              <a:t>max</a:t>
            </a:r>
            <a:r>
              <a:rPr lang="ru-RU" sz="788" dirty="0">
                <a:latin typeface="Georgia" pitchFamily="18" charset="0"/>
                <a:cs typeface="+mn-cs"/>
              </a:rPr>
              <a:t>)/ВПП (</a:t>
            </a:r>
            <a:r>
              <a:rPr lang="en-US" sz="788" dirty="0">
                <a:latin typeface="Georgia" pitchFamily="18" charset="0"/>
                <a:cs typeface="+mn-cs"/>
              </a:rPr>
              <a:t>max</a:t>
            </a:r>
            <a:r>
              <a:rPr lang="ru-RU" sz="788" dirty="0">
                <a:latin typeface="Georgia" pitchFamily="18" charset="0"/>
                <a:cs typeface="+mn-cs"/>
              </a:rPr>
              <a:t>)=21,9%</a:t>
            </a:r>
          </a:p>
        </p:txBody>
      </p:sp>
      <p:grpSp>
        <p:nvGrpSpPr>
          <p:cNvPr id="2237" name="Группа 313"/>
          <p:cNvGrpSpPr>
            <a:grpSpLocks/>
          </p:cNvGrpSpPr>
          <p:nvPr/>
        </p:nvGrpSpPr>
        <p:grpSpPr bwMode="auto">
          <a:xfrm>
            <a:off x="3794471" y="3895880"/>
            <a:ext cx="540000" cy="372847"/>
            <a:chOff x="1891145" y="3190010"/>
            <a:chExt cx="504000" cy="804209"/>
          </a:xfrm>
        </p:grpSpPr>
        <p:sp>
          <p:nvSpPr>
            <p:cNvPr id="334" name="Равнобедренный треугольник 333"/>
            <p:cNvSpPr/>
            <p:nvPr/>
          </p:nvSpPr>
          <p:spPr>
            <a:xfrm>
              <a:off x="1891145" y="3190010"/>
              <a:ext cx="504000" cy="396144"/>
            </a:xfrm>
            <a:prstGeom prst="triangle">
              <a:avLst>
                <a:gd name="adj" fmla="val 50000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50" dirty="0">
                  <a:solidFill>
                    <a:schemeClr val="tx1"/>
                  </a:solidFill>
                  <a:latin typeface="Georgia" pitchFamily="18" charset="0"/>
                </a:rPr>
                <a:t>3</a:t>
              </a:r>
            </a:p>
          </p:txBody>
        </p:sp>
        <p:sp>
          <p:nvSpPr>
            <p:cNvPr id="2241" name="TextBox 315"/>
            <p:cNvSpPr txBox="1">
              <a:spLocks noChangeArrowheads="1"/>
            </p:cNvSpPr>
            <p:nvPr/>
          </p:nvSpPr>
          <p:spPr bwMode="auto">
            <a:xfrm>
              <a:off x="1891145" y="3571010"/>
              <a:ext cx="504000" cy="4232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675">
                  <a:latin typeface="Georgia" pitchFamily="18" charset="0"/>
                </a:rPr>
                <a:t>1625</a:t>
              </a:r>
              <a:r>
                <a:rPr lang="en-US" sz="675">
                  <a:latin typeface="Georgia" pitchFamily="18" charset="0"/>
                </a:rPr>
                <a:t>”</a:t>
              </a:r>
              <a:endParaRPr lang="ru-RU" sz="675">
                <a:latin typeface="Georgia" pitchFamily="18" charset="0"/>
              </a:endParaRPr>
            </a:p>
          </p:txBody>
        </p:sp>
      </p:grpSp>
      <p:sp>
        <p:nvSpPr>
          <p:cNvPr id="341" name="TextBox 340"/>
          <p:cNvSpPr txBox="1"/>
          <p:nvPr/>
        </p:nvSpPr>
        <p:spPr bwMode="auto">
          <a:xfrm>
            <a:off x="4244561" y="3941745"/>
            <a:ext cx="510778" cy="21358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dirty="0">
                <a:latin typeface="Georgia" pitchFamily="18" charset="0"/>
                <a:cs typeface="+mn-cs"/>
              </a:rPr>
              <a:t>0-60</a:t>
            </a:r>
            <a:r>
              <a:rPr lang="en-US" sz="788" dirty="0">
                <a:latin typeface="Georgia" pitchFamily="18" charset="0"/>
                <a:cs typeface="+mn-cs"/>
              </a:rPr>
              <a:t>”</a:t>
            </a:r>
            <a:endParaRPr lang="ru-RU" sz="788" dirty="0">
              <a:latin typeface="Georgia" pitchFamily="18" charset="0"/>
              <a:cs typeface="+mn-cs"/>
            </a:endParaRPr>
          </a:p>
        </p:txBody>
      </p:sp>
      <p:grpSp>
        <p:nvGrpSpPr>
          <p:cNvPr id="357" name="Группа 400"/>
          <p:cNvGrpSpPr>
            <a:grpSpLocks/>
          </p:cNvGrpSpPr>
          <p:nvPr/>
        </p:nvGrpSpPr>
        <p:grpSpPr bwMode="auto">
          <a:xfrm>
            <a:off x="1413200" y="1902592"/>
            <a:ext cx="357611" cy="436418"/>
            <a:chOff x="1785003" y="1404105"/>
            <a:chExt cx="847725" cy="704850"/>
          </a:xfrm>
        </p:grpSpPr>
        <p:pic>
          <p:nvPicPr>
            <p:cNvPr id="358" name="Рисунок 401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85003" y="1404105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59" name="TextBox 402"/>
            <p:cNvSpPr txBox="1">
              <a:spLocks noChangeArrowheads="1"/>
            </p:cNvSpPr>
            <p:nvPr/>
          </p:nvSpPr>
          <p:spPr bwMode="auto">
            <a:xfrm>
              <a:off x="1958281" y="1577284"/>
              <a:ext cx="578355" cy="335531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 dirty="0">
                  <a:solidFill>
                    <a:schemeClr val="bg1"/>
                  </a:solidFill>
                  <a:latin typeface="Georgia" pitchFamily="18" charset="0"/>
                </a:rPr>
                <a:t>3</a:t>
              </a:r>
            </a:p>
          </p:txBody>
        </p:sp>
      </p:grpSp>
      <p:sp>
        <p:nvSpPr>
          <p:cNvPr id="393" name="Прямоугольник 280"/>
          <p:cNvSpPr>
            <a:spLocks noChangeArrowheads="1"/>
          </p:cNvSpPr>
          <p:nvPr/>
        </p:nvSpPr>
        <p:spPr bwMode="auto">
          <a:xfrm>
            <a:off x="5110227" y="4673129"/>
            <a:ext cx="304892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675" dirty="0">
                <a:latin typeface="Georgia" pitchFamily="18" charset="0"/>
              </a:rPr>
              <a:t>12”</a:t>
            </a:r>
            <a:endParaRPr lang="ru-RU" sz="675" dirty="0">
              <a:latin typeface="Georgia" pitchFamily="18" charset="0"/>
            </a:endParaRPr>
          </a:p>
        </p:txBody>
      </p:sp>
      <p:sp>
        <p:nvSpPr>
          <p:cNvPr id="397" name="Прямоугольник 280"/>
          <p:cNvSpPr>
            <a:spLocks noChangeArrowheads="1"/>
          </p:cNvSpPr>
          <p:nvPr/>
        </p:nvSpPr>
        <p:spPr bwMode="auto">
          <a:xfrm>
            <a:off x="5147664" y="5494335"/>
            <a:ext cx="304892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675" dirty="0">
                <a:latin typeface="Georgia" pitchFamily="18" charset="0"/>
              </a:rPr>
              <a:t>12”</a:t>
            </a:r>
            <a:endParaRPr lang="ru-RU" sz="675" dirty="0">
              <a:latin typeface="Georgia" pitchFamily="18" charset="0"/>
            </a:endParaRPr>
          </a:p>
        </p:txBody>
      </p:sp>
      <p:sp>
        <p:nvSpPr>
          <p:cNvPr id="401" name="Прямоугольник 280"/>
          <p:cNvSpPr>
            <a:spLocks noChangeArrowheads="1"/>
          </p:cNvSpPr>
          <p:nvPr/>
        </p:nvSpPr>
        <p:spPr bwMode="auto">
          <a:xfrm>
            <a:off x="4122112" y="2374486"/>
            <a:ext cx="293670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675" dirty="0">
                <a:latin typeface="Georgia" pitchFamily="18" charset="0"/>
              </a:rPr>
              <a:t>1</a:t>
            </a:r>
            <a:r>
              <a:rPr lang="ru-RU" sz="675" dirty="0">
                <a:latin typeface="Georgia" pitchFamily="18" charset="0"/>
              </a:rPr>
              <a:t>1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sp>
        <p:nvSpPr>
          <p:cNvPr id="409" name="Прямоугольник 296"/>
          <p:cNvSpPr>
            <a:spLocks noChangeArrowheads="1"/>
          </p:cNvSpPr>
          <p:nvPr/>
        </p:nvSpPr>
        <p:spPr bwMode="auto">
          <a:xfrm>
            <a:off x="3708331" y="3860222"/>
            <a:ext cx="266420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75" dirty="0">
                <a:latin typeface="Georgia" pitchFamily="18" charset="0"/>
              </a:rPr>
              <a:t>5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sp>
        <p:nvSpPr>
          <p:cNvPr id="412" name="Прямоугольник 280"/>
          <p:cNvSpPr>
            <a:spLocks noChangeArrowheads="1"/>
          </p:cNvSpPr>
          <p:nvPr/>
        </p:nvSpPr>
        <p:spPr bwMode="auto">
          <a:xfrm>
            <a:off x="6168940" y="3851676"/>
            <a:ext cx="304892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675" dirty="0">
                <a:latin typeface="Georgia" pitchFamily="18" charset="0"/>
              </a:rPr>
              <a:t>12”</a:t>
            </a:r>
            <a:endParaRPr lang="ru-RU" sz="675" dirty="0">
              <a:latin typeface="Georgia" pitchFamily="18" charset="0"/>
            </a:endParaRPr>
          </a:p>
        </p:txBody>
      </p:sp>
      <p:sp>
        <p:nvSpPr>
          <p:cNvPr id="422" name="Прямоугольник 343"/>
          <p:cNvSpPr>
            <a:spLocks noChangeArrowheads="1"/>
          </p:cNvSpPr>
          <p:nvPr/>
        </p:nvSpPr>
        <p:spPr bwMode="auto">
          <a:xfrm>
            <a:off x="4029656" y="1621488"/>
            <a:ext cx="428322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75" dirty="0">
                <a:latin typeface="Georgia" pitchFamily="18" charset="0"/>
              </a:rPr>
              <a:t>17-22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sp>
        <p:nvSpPr>
          <p:cNvPr id="426" name="Прямоугольник 279"/>
          <p:cNvSpPr>
            <a:spLocks noChangeArrowheads="1"/>
          </p:cNvSpPr>
          <p:nvPr/>
        </p:nvSpPr>
        <p:spPr bwMode="auto">
          <a:xfrm>
            <a:off x="2867773" y="3126839"/>
            <a:ext cx="322524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75" dirty="0">
                <a:latin typeface="Georgia" pitchFamily="18" charset="0"/>
              </a:rPr>
              <a:t>40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sp>
        <p:nvSpPr>
          <p:cNvPr id="431" name="Прямоугольник 257"/>
          <p:cNvSpPr>
            <a:spLocks noChangeArrowheads="1"/>
          </p:cNvSpPr>
          <p:nvPr/>
        </p:nvSpPr>
        <p:spPr bwMode="auto">
          <a:xfrm>
            <a:off x="2942888" y="5517449"/>
            <a:ext cx="300083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675" dirty="0">
                <a:latin typeface="Georgia" pitchFamily="18" charset="0"/>
              </a:rPr>
              <a:t>17”</a:t>
            </a:r>
            <a:endParaRPr lang="ru-RU" sz="675" dirty="0">
              <a:latin typeface="Georgia" pitchFamily="18" charset="0"/>
            </a:endParaRPr>
          </a:p>
        </p:txBody>
      </p:sp>
      <p:sp>
        <p:nvSpPr>
          <p:cNvPr id="434" name="Прямоугольник 246"/>
          <p:cNvSpPr>
            <a:spLocks noChangeArrowheads="1"/>
          </p:cNvSpPr>
          <p:nvPr/>
        </p:nvSpPr>
        <p:spPr bwMode="auto">
          <a:xfrm>
            <a:off x="1921612" y="5533398"/>
            <a:ext cx="311304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75" dirty="0">
                <a:latin typeface="Georgia" pitchFamily="18" charset="0"/>
              </a:rPr>
              <a:t>27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sp>
        <p:nvSpPr>
          <p:cNvPr id="437" name="Прямоугольник 246"/>
          <p:cNvSpPr>
            <a:spLocks noChangeArrowheads="1"/>
          </p:cNvSpPr>
          <p:nvPr/>
        </p:nvSpPr>
        <p:spPr bwMode="auto">
          <a:xfrm>
            <a:off x="1936274" y="4674838"/>
            <a:ext cx="311304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75" dirty="0">
                <a:latin typeface="Georgia" pitchFamily="18" charset="0"/>
              </a:rPr>
              <a:t>27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sp>
        <p:nvSpPr>
          <p:cNvPr id="440" name="Прямоугольник 246"/>
          <p:cNvSpPr>
            <a:spLocks noChangeArrowheads="1"/>
          </p:cNvSpPr>
          <p:nvPr/>
        </p:nvSpPr>
        <p:spPr bwMode="auto">
          <a:xfrm>
            <a:off x="1868940" y="3860429"/>
            <a:ext cx="311304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75" dirty="0">
                <a:latin typeface="Georgia" pitchFamily="18" charset="0"/>
              </a:rPr>
              <a:t>27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sp>
        <p:nvSpPr>
          <p:cNvPr id="444" name="Прямоугольник 245"/>
          <p:cNvSpPr>
            <a:spLocks noChangeArrowheads="1"/>
          </p:cNvSpPr>
          <p:nvPr/>
        </p:nvSpPr>
        <p:spPr bwMode="auto">
          <a:xfrm>
            <a:off x="718450" y="3854735"/>
            <a:ext cx="320922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75" dirty="0">
                <a:latin typeface="Georgia" pitchFamily="18" charset="0"/>
              </a:rPr>
              <a:t>20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sp>
        <p:nvSpPr>
          <p:cNvPr id="447" name="Прямоугольник 245"/>
          <p:cNvSpPr>
            <a:spLocks noChangeArrowheads="1"/>
          </p:cNvSpPr>
          <p:nvPr/>
        </p:nvSpPr>
        <p:spPr bwMode="auto">
          <a:xfrm>
            <a:off x="698862" y="4699206"/>
            <a:ext cx="320922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75" dirty="0">
                <a:latin typeface="Georgia" pitchFamily="18" charset="0"/>
              </a:rPr>
              <a:t>20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sp>
        <p:nvSpPr>
          <p:cNvPr id="450" name="Прямоугольник 245"/>
          <p:cNvSpPr>
            <a:spLocks noChangeArrowheads="1"/>
          </p:cNvSpPr>
          <p:nvPr/>
        </p:nvSpPr>
        <p:spPr bwMode="auto">
          <a:xfrm>
            <a:off x="743669" y="5535322"/>
            <a:ext cx="320922" cy="19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75" dirty="0">
                <a:latin typeface="Georgia" pitchFamily="18" charset="0"/>
              </a:rPr>
              <a:t>20</a:t>
            </a:r>
            <a:r>
              <a:rPr lang="en-US" sz="675" dirty="0">
                <a:latin typeface="Georgia" pitchFamily="18" charset="0"/>
              </a:rPr>
              <a:t>”</a:t>
            </a:r>
            <a:endParaRPr lang="ru-RU" sz="675" dirty="0">
              <a:latin typeface="Georgia" pitchFamily="18" charset="0"/>
            </a:endParaRPr>
          </a:p>
        </p:txBody>
      </p:sp>
      <p:grpSp>
        <p:nvGrpSpPr>
          <p:cNvPr id="474" name="Группа 258"/>
          <p:cNvGrpSpPr>
            <a:grpSpLocks/>
          </p:cNvGrpSpPr>
          <p:nvPr/>
        </p:nvGrpSpPr>
        <p:grpSpPr bwMode="auto">
          <a:xfrm>
            <a:off x="1083827" y="1891091"/>
            <a:ext cx="335682" cy="462287"/>
            <a:chOff x="1785003" y="1404105"/>
            <a:chExt cx="856858" cy="710843"/>
          </a:xfrm>
        </p:grpSpPr>
        <p:pic>
          <p:nvPicPr>
            <p:cNvPr id="475" name="Рисунок 259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85003" y="1404105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76" name="TextBox 260"/>
            <p:cNvSpPr txBox="1">
              <a:spLocks noChangeArrowheads="1"/>
            </p:cNvSpPr>
            <p:nvPr/>
          </p:nvSpPr>
          <p:spPr bwMode="auto">
            <a:xfrm>
              <a:off x="2051820" y="1618029"/>
              <a:ext cx="590041" cy="496919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 dirty="0">
                  <a:solidFill>
                    <a:schemeClr val="bg1"/>
                  </a:solidFill>
                  <a:latin typeface="Georgia" pitchFamily="18" charset="0"/>
                </a:rPr>
                <a:t>1</a:t>
              </a:r>
            </a:p>
            <a:p>
              <a:endParaRPr lang="ru-RU" sz="750" b="1" dirty="0">
                <a:solidFill>
                  <a:schemeClr val="bg1"/>
                </a:solidFill>
                <a:latin typeface="Georgia" pitchFamily="18" charset="0"/>
              </a:endParaRPr>
            </a:p>
          </p:txBody>
        </p:sp>
      </p:grpSp>
      <p:sp>
        <p:nvSpPr>
          <p:cNvPr id="479" name="TextBox 406"/>
          <p:cNvSpPr txBox="1">
            <a:spLocks noChangeArrowheads="1"/>
          </p:cNvSpPr>
          <p:nvPr/>
        </p:nvSpPr>
        <p:spPr bwMode="auto">
          <a:xfrm>
            <a:off x="2732942" y="1212923"/>
            <a:ext cx="243978" cy="207749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750" b="1" dirty="0">
                <a:solidFill>
                  <a:schemeClr val="bg1"/>
                </a:solidFill>
                <a:latin typeface="Georgia" pitchFamily="18" charset="0"/>
              </a:rPr>
              <a:t>3</a:t>
            </a:r>
          </a:p>
        </p:txBody>
      </p:sp>
      <p:grpSp>
        <p:nvGrpSpPr>
          <p:cNvPr id="483" name="Группа 404"/>
          <p:cNvGrpSpPr>
            <a:grpSpLocks/>
          </p:cNvGrpSpPr>
          <p:nvPr/>
        </p:nvGrpSpPr>
        <p:grpSpPr bwMode="auto">
          <a:xfrm>
            <a:off x="4471574" y="1042945"/>
            <a:ext cx="596164" cy="651435"/>
            <a:chOff x="1785003" y="1404105"/>
            <a:chExt cx="847725" cy="704850"/>
          </a:xfrm>
        </p:grpSpPr>
        <p:pic>
          <p:nvPicPr>
            <p:cNvPr id="484" name="Рисунок 405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85003" y="1404105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85" name="TextBox 406"/>
            <p:cNvSpPr txBox="1">
              <a:spLocks noChangeArrowheads="1"/>
            </p:cNvSpPr>
            <p:nvPr/>
          </p:nvSpPr>
          <p:spPr bwMode="auto">
            <a:xfrm>
              <a:off x="2051818" y="1618030"/>
              <a:ext cx="346928" cy="224784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 dirty="0">
                  <a:solidFill>
                    <a:schemeClr val="bg1"/>
                  </a:solidFill>
                  <a:latin typeface="Georgia" pitchFamily="18" charset="0"/>
                </a:rPr>
                <a:t>3</a:t>
              </a:r>
            </a:p>
          </p:txBody>
        </p:sp>
      </p:grpSp>
      <p:grpSp>
        <p:nvGrpSpPr>
          <p:cNvPr id="486" name="Группа 404"/>
          <p:cNvGrpSpPr>
            <a:grpSpLocks/>
          </p:cNvGrpSpPr>
          <p:nvPr/>
        </p:nvGrpSpPr>
        <p:grpSpPr bwMode="auto">
          <a:xfrm>
            <a:off x="3836229" y="1770460"/>
            <a:ext cx="434808" cy="548594"/>
            <a:chOff x="1785003" y="1404105"/>
            <a:chExt cx="847725" cy="704850"/>
          </a:xfrm>
        </p:grpSpPr>
        <p:pic>
          <p:nvPicPr>
            <p:cNvPr id="487" name="Рисунок 405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85003" y="1404105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88" name="TextBox 406"/>
            <p:cNvSpPr txBox="1">
              <a:spLocks noChangeArrowheads="1"/>
            </p:cNvSpPr>
            <p:nvPr/>
          </p:nvSpPr>
          <p:spPr bwMode="auto">
            <a:xfrm>
              <a:off x="2051819" y="1618030"/>
              <a:ext cx="475673" cy="266922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 dirty="0">
                  <a:solidFill>
                    <a:schemeClr val="bg1"/>
                  </a:solidFill>
                  <a:latin typeface="Georgia" pitchFamily="18" charset="0"/>
                </a:rPr>
                <a:t>3</a:t>
              </a:r>
            </a:p>
          </p:txBody>
        </p:sp>
      </p:grpSp>
      <p:pic>
        <p:nvPicPr>
          <p:cNvPr id="492" name="Рисунок 40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76743" y="2690527"/>
            <a:ext cx="556532" cy="4364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94" name="Группа 404"/>
          <p:cNvGrpSpPr>
            <a:grpSpLocks/>
          </p:cNvGrpSpPr>
          <p:nvPr/>
        </p:nvGrpSpPr>
        <p:grpSpPr bwMode="auto">
          <a:xfrm>
            <a:off x="4471574" y="2574806"/>
            <a:ext cx="492690" cy="535923"/>
            <a:chOff x="1785003" y="1404105"/>
            <a:chExt cx="847725" cy="704850"/>
          </a:xfrm>
        </p:grpSpPr>
        <p:pic>
          <p:nvPicPr>
            <p:cNvPr id="495" name="Рисунок 405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85003" y="1404105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96" name="TextBox 406"/>
            <p:cNvSpPr txBox="1">
              <a:spLocks noChangeArrowheads="1"/>
            </p:cNvSpPr>
            <p:nvPr/>
          </p:nvSpPr>
          <p:spPr bwMode="auto">
            <a:xfrm>
              <a:off x="2051819" y="1618030"/>
              <a:ext cx="419790" cy="273233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 dirty="0">
                  <a:solidFill>
                    <a:schemeClr val="bg1"/>
                  </a:solidFill>
                  <a:latin typeface="Georgia" pitchFamily="18" charset="0"/>
                </a:rPr>
                <a:t>3</a:t>
              </a:r>
            </a:p>
          </p:txBody>
        </p:sp>
      </p:grpSp>
      <p:grpSp>
        <p:nvGrpSpPr>
          <p:cNvPr id="497" name="Группа 138"/>
          <p:cNvGrpSpPr>
            <a:grpSpLocks/>
          </p:cNvGrpSpPr>
          <p:nvPr/>
        </p:nvGrpSpPr>
        <p:grpSpPr bwMode="auto">
          <a:xfrm>
            <a:off x="4563024" y="2030574"/>
            <a:ext cx="401240" cy="554876"/>
            <a:chOff x="10569" y="2658077"/>
            <a:chExt cx="1465994" cy="739797"/>
          </a:xfrm>
        </p:grpSpPr>
        <p:sp>
          <p:nvSpPr>
            <p:cNvPr id="498" name="TextBox 497"/>
            <p:cNvSpPr txBox="1"/>
            <p:nvPr/>
          </p:nvSpPr>
          <p:spPr>
            <a:xfrm>
              <a:off x="10569" y="2997785"/>
              <a:ext cx="1465994" cy="400089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675" dirty="0">
                  <a:latin typeface="Georgia" pitchFamily="18" charset="0"/>
                  <a:cs typeface="+mn-cs"/>
                </a:rPr>
                <a:t>Выход</a:t>
              </a:r>
            </a:p>
          </p:txBody>
        </p:sp>
        <p:sp>
          <p:nvSpPr>
            <p:cNvPr id="499" name="Прямоугольный треугольник 498"/>
            <p:cNvSpPr/>
            <p:nvPr/>
          </p:nvSpPr>
          <p:spPr>
            <a:xfrm rot="5400000" flipH="1" flipV="1">
              <a:off x="1052227" y="2573449"/>
              <a:ext cx="339708" cy="508964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500" name="Прямоугольный треугольник 499"/>
            <p:cNvSpPr/>
            <p:nvPr/>
          </p:nvSpPr>
          <p:spPr>
            <a:xfrm rot="5400000" flipH="1" flipV="1">
              <a:off x="586761" y="2573448"/>
              <a:ext cx="339708" cy="508967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501" name="Прямоугольный треугольник 500"/>
            <p:cNvSpPr/>
            <p:nvPr/>
          </p:nvSpPr>
          <p:spPr>
            <a:xfrm rot="5400000" flipH="1" flipV="1">
              <a:off x="95197" y="2573449"/>
              <a:ext cx="339708" cy="508964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</p:grpSp>
      <p:grpSp>
        <p:nvGrpSpPr>
          <p:cNvPr id="504" name="Группа 362"/>
          <p:cNvGrpSpPr>
            <a:grpSpLocks/>
          </p:cNvGrpSpPr>
          <p:nvPr/>
        </p:nvGrpSpPr>
        <p:grpSpPr bwMode="auto">
          <a:xfrm>
            <a:off x="2253256" y="3504964"/>
            <a:ext cx="442604" cy="317897"/>
            <a:chOff x="1785003" y="1404105"/>
            <a:chExt cx="847725" cy="704850"/>
          </a:xfrm>
        </p:grpSpPr>
        <p:pic>
          <p:nvPicPr>
            <p:cNvPr id="505" name="Рисунок 363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85003" y="1404105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06" name="TextBox 364"/>
            <p:cNvSpPr txBox="1">
              <a:spLocks noChangeArrowheads="1"/>
            </p:cNvSpPr>
            <p:nvPr/>
          </p:nvSpPr>
          <p:spPr bwMode="auto">
            <a:xfrm>
              <a:off x="1971081" y="1509592"/>
              <a:ext cx="467294" cy="460627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 dirty="0">
                  <a:solidFill>
                    <a:schemeClr val="bg1"/>
                  </a:solidFill>
                  <a:latin typeface="Georgia" pitchFamily="18" charset="0"/>
                </a:rPr>
                <a:t>3</a:t>
              </a:r>
            </a:p>
          </p:txBody>
        </p:sp>
      </p:grpSp>
      <p:grpSp>
        <p:nvGrpSpPr>
          <p:cNvPr id="507" name="Группа 362"/>
          <p:cNvGrpSpPr>
            <a:grpSpLocks/>
          </p:cNvGrpSpPr>
          <p:nvPr/>
        </p:nvGrpSpPr>
        <p:grpSpPr bwMode="auto">
          <a:xfrm>
            <a:off x="5001778" y="3504964"/>
            <a:ext cx="554604" cy="317897"/>
            <a:chOff x="1785003" y="1404105"/>
            <a:chExt cx="847725" cy="704850"/>
          </a:xfrm>
        </p:grpSpPr>
        <p:pic>
          <p:nvPicPr>
            <p:cNvPr id="508" name="Рисунок 363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85003" y="1404105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09" name="TextBox 364"/>
            <p:cNvSpPr txBox="1">
              <a:spLocks noChangeArrowheads="1"/>
            </p:cNvSpPr>
            <p:nvPr/>
          </p:nvSpPr>
          <p:spPr bwMode="auto">
            <a:xfrm>
              <a:off x="1971082" y="1509592"/>
              <a:ext cx="372926" cy="460627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 dirty="0">
                  <a:solidFill>
                    <a:schemeClr val="bg1"/>
                  </a:solidFill>
                  <a:latin typeface="Georgia" pitchFamily="18" charset="0"/>
                </a:rPr>
                <a:t>3</a:t>
              </a:r>
            </a:p>
          </p:txBody>
        </p:sp>
      </p:grpSp>
      <p:grpSp>
        <p:nvGrpSpPr>
          <p:cNvPr id="510" name="Группа 400"/>
          <p:cNvGrpSpPr>
            <a:grpSpLocks/>
          </p:cNvGrpSpPr>
          <p:nvPr/>
        </p:nvGrpSpPr>
        <p:grpSpPr bwMode="auto">
          <a:xfrm>
            <a:off x="4563023" y="4271002"/>
            <a:ext cx="463552" cy="413039"/>
            <a:chOff x="1785003" y="1404105"/>
            <a:chExt cx="847725" cy="704850"/>
          </a:xfrm>
        </p:grpSpPr>
        <p:pic>
          <p:nvPicPr>
            <p:cNvPr id="511" name="Рисунок 401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85003" y="1404105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12" name="TextBox 402"/>
            <p:cNvSpPr txBox="1">
              <a:spLocks noChangeArrowheads="1"/>
            </p:cNvSpPr>
            <p:nvPr/>
          </p:nvSpPr>
          <p:spPr bwMode="auto">
            <a:xfrm>
              <a:off x="1958282" y="1577284"/>
              <a:ext cx="446177" cy="354523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 dirty="0">
                  <a:solidFill>
                    <a:schemeClr val="bg1"/>
                  </a:solidFill>
                  <a:latin typeface="Georgia" pitchFamily="18" charset="0"/>
                </a:rPr>
                <a:t>3</a:t>
              </a:r>
            </a:p>
          </p:txBody>
        </p:sp>
      </p:grpSp>
      <p:grpSp>
        <p:nvGrpSpPr>
          <p:cNvPr id="513" name="Группа 400"/>
          <p:cNvGrpSpPr>
            <a:grpSpLocks/>
          </p:cNvGrpSpPr>
          <p:nvPr/>
        </p:nvGrpSpPr>
        <p:grpSpPr bwMode="auto">
          <a:xfrm>
            <a:off x="4657775" y="5143500"/>
            <a:ext cx="448740" cy="311728"/>
            <a:chOff x="1785003" y="1404105"/>
            <a:chExt cx="847725" cy="704850"/>
          </a:xfrm>
        </p:grpSpPr>
        <p:pic>
          <p:nvPicPr>
            <p:cNvPr id="514" name="Рисунок 401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85003" y="1404105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15" name="TextBox 402"/>
            <p:cNvSpPr txBox="1">
              <a:spLocks noChangeArrowheads="1"/>
            </p:cNvSpPr>
            <p:nvPr/>
          </p:nvSpPr>
          <p:spPr bwMode="auto">
            <a:xfrm>
              <a:off x="1939826" y="1506795"/>
              <a:ext cx="424172" cy="469742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ru-RU" sz="750" b="1" dirty="0">
                  <a:solidFill>
                    <a:schemeClr val="bg1"/>
                  </a:solidFill>
                  <a:latin typeface="Georgia" pitchFamily="18" charset="0"/>
                </a:rPr>
                <a:t>3</a:t>
              </a:r>
            </a:p>
          </p:txBody>
        </p:sp>
      </p:grpSp>
      <p:grpSp>
        <p:nvGrpSpPr>
          <p:cNvPr id="368" name="Группа 404"/>
          <p:cNvGrpSpPr>
            <a:grpSpLocks/>
          </p:cNvGrpSpPr>
          <p:nvPr/>
        </p:nvGrpSpPr>
        <p:grpSpPr bwMode="auto">
          <a:xfrm>
            <a:off x="2636687" y="899569"/>
            <a:ext cx="479082" cy="652328"/>
            <a:chOff x="1785003" y="1404105"/>
            <a:chExt cx="847725" cy="704850"/>
          </a:xfrm>
        </p:grpSpPr>
        <p:pic>
          <p:nvPicPr>
            <p:cNvPr id="369" name="Рисунок 405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85003" y="1404105"/>
              <a:ext cx="847725" cy="704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70" name="TextBox 406"/>
            <p:cNvSpPr txBox="1">
              <a:spLocks noChangeArrowheads="1"/>
            </p:cNvSpPr>
            <p:nvPr/>
          </p:nvSpPr>
          <p:spPr bwMode="auto">
            <a:xfrm>
              <a:off x="2051817" y="1618030"/>
              <a:ext cx="431714" cy="224476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750" b="1" dirty="0">
                  <a:solidFill>
                    <a:schemeClr val="bg1"/>
                  </a:solidFill>
                  <a:latin typeface="Georgia" pitchFamily="18" charset="0"/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00962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TextBox 92">
            <a:extLst>
              <a:ext uri="{FF2B5EF4-FFF2-40B4-BE49-F238E27FC236}">
                <a16:creationId xmlns:a16="http://schemas.microsoft.com/office/drawing/2014/main" xmlns="" id="{B2E7D615-A1E2-422E-BEA5-5ACF804E78BB}"/>
              </a:ext>
            </a:extLst>
          </p:cNvPr>
          <p:cNvSpPr txBox="1"/>
          <p:nvPr/>
        </p:nvSpPr>
        <p:spPr>
          <a:xfrm>
            <a:off x="3129251" y="2941173"/>
            <a:ext cx="540544" cy="32266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00B050"/>
            </a:solidFill>
          </a:ln>
        </p:spPr>
        <p:txBody>
          <a:bodyPr lIns="27000" rIns="27000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i="1" dirty="0">
                <a:solidFill>
                  <a:sysClr val="windowText" lastClr="000000"/>
                </a:solidFill>
                <a:latin typeface="Georgia" pitchFamily="18" charset="0"/>
              </a:rPr>
              <a:t>Травматолог</a:t>
            </a:r>
            <a:endParaRPr lang="ru-RU" sz="788" dirty="0">
              <a:solidFill>
                <a:sysClr val="windowText" lastClr="000000"/>
              </a:solidFill>
              <a:latin typeface="Georgia" pitchFamily="18" charset="0"/>
              <a:cs typeface="+mn-cs"/>
            </a:endParaRPr>
          </a:p>
        </p:txBody>
      </p:sp>
      <p:grpSp>
        <p:nvGrpSpPr>
          <p:cNvPr id="2073" name="Группа 78">
            <a:extLst>
              <a:ext uri="{FF2B5EF4-FFF2-40B4-BE49-F238E27FC236}">
                <a16:creationId xmlns:a16="http://schemas.microsoft.com/office/drawing/2014/main" xmlns="" id="{9A2089DC-4763-40DD-AE24-0967B37611F3}"/>
              </a:ext>
            </a:extLst>
          </p:cNvPr>
          <p:cNvGrpSpPr>
            <a:grpSpLocks/>
          </p:cNvGrpSpPr>
          <p:nvPr/>
        </p:nvGrpSpPr>
        <p:grpSpPr bwMode="auto">
          <a:xfrm>
            <a:off x="2210951" y="2840061"/>
            <a:ext cx="513160" cy="542553"/>
            <a:chOff x="3927629" y="1093232"/>
            <a:chExt cx="952650" cy="646274"/>
          </a:xfrm>
        </p:grpSpPr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xmlns="" id="{2AC4E504-D842-40DC-8C30-2751619BFED5}"/>
                </a:ext>
              </a:extLst>
            </p:cNvPr>
            <p:cNvSpPr txBox="1"/>
            <p:nvPr/>
          </p:nvSpPr>
          <p:spPr>
            <a:xfrm>
              <a:off x="3927629" y="1093232"/>
              <a:ext cx="952650" cy="472224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lIns="27000" rIns="27000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>
                  <a:solidFill>
                    <a:sysClr val="windowText" lastClr="000000"/>
                  </a:solidFill>
                  <a:latin typeface="Georgia" pitchFamily="18" charset="0"/>
                </a:rPr>
                <a:t>Сотрудник ДШО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xmlns="" id="{9CE985FF-F165-4E94-A018-0EA58FEFF184}"/>
                </a:ext>
              </a:extLst>
            </p:cNvPr>
            <p:cNvSpPr txBox="1"/>
            <p:nvPr/>
          </p:nvSpPr>
          <p:spPr>
            <a:xfrm>
              <a:off x="3927933" y="1485090"/>
              <a:ext cx="948230" cy="25441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dirty="0">
                  <a:latin typeface="Georgia" pitchFamily="18" charset="0"/>
                </a:rPr>
                <a:t>60»</a:t>
              </a:r>
              <a:endParaRPr lang="ru-RU" sz="788" dirty="0">
                <a:latin typeface="Georgia" pitchFamily="18" charset="0"/>
                <a:cs typeface="+mn-cs"/>
              </a:endParaRPr>
            </a:p>
          </p:txBody>
        </p:sp>
      </p:grpSp>
      <p:grpSp>
        <p:nvGrpSpPr>
          <p:cNvPr id="2074" name="Группа 81">
            <a:extLst>
              <a:ext uri="{FF2B5EF4-FFF2-40B4-BE49-F238E27FC236}">
                <a16:creationId xmlns:a16="http://schemas.microsoft.com/office/drawing/2014/main" xmlns="" id="{A4D3C94E-C0FC-41DA-B0F3-993AC784DA58}"/>
              </a:ext>
            </a:extLst>
          </p:cNvPr>
          <p:cNvGrpSpPr>
            <a:grpSpLocks/>
          </p:cNvGrpSpPr>
          <p:nvPr/>
        </p:nvGrpSpPr>
        <p:grpSpPr bwMode="auto">
          <a:xfrm>
            <a:off x="1234637" y="2995488"/>
            <a:ext cx="566738" cy="386225"/>
            <a:chOff x="3927935" y="1279447"/>
            <a:chExt cx="974331" cy="460061"/>
          </a:xfrm>
        </p:grpSpPr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xmlns="" id="{DB9DD5A8-99B3-4D29-904C-5B4BFC24E722}"/>
                </a:ext>
              </a:extLst>
            </p:cNvPr>
            <p:cNvSpPr txBox="1"/>
            <p:nvPr/>
          </p:nvSpPr>
          <p:spPr>
            <a:xfrm>
              <a:off x="3927935" y="1279447"/>
              <a:ext cx="974331" cy="254417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lIns="27000" rIns="2700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Гардероб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xmlns="" id="{F587D04F-1B6A-448A-911A-1A1F2F85C6D6}"/>
                </a:ext>
              </a:extLst>
            </p:cNvPr>
            <p:cNvSpPr txBox="1"/>
            <p:nvPr/>
          </p:nvSpPr>
          <p:spPr>
            <a:xfrm>
              <a:off x="3927935" y="1485091"/>
              <a:ext cx="974331" cy="254417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11</a:t>
              </a:r>
              <a:r>
                <a:rPr lang="en-US" sz="788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”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</p:grpSp>
      <p:grpSp>
        <p:nvGrpSpPr>
          <p:cNvPr id="2075" name="Группа 84">
            <a:extLst>
              <a:ext uri="{FF2B5EF4-FFF2-40B4-BE49-F238E27FC236}">
                <a16:creationId xmlns:a16="http://schemas.microsoft.com/office/drawing/2014/main" xmlns="" id="{8665BA31-2D42-48CC-B64C-7B8D9F48B806}"/>
              </a:ext>
            </a:extLst>
          </p:cNvPr>
          <p:cNvGrpSpPr>
            <a:grpSpLocks/>
          </p:cNvGrpSpPr>
          <p:nvPr/>
        </p:nvGrpSpPr>
        <p:grpSpPr bwMode="auto">
          <a:xfrm>
            <a:off x="444761" y="2749113"/>
            <a:ext cx="400050" cy="487540"/>
            <a:chOff x="10569" y="2658077"/>
            <a:chExt cx="1465994" cy="568495"/>
          </a:xfrm>
        </p:grpSpPr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xmlns="" id="{C224EC42-41D8-4E8B-9A06-E6D67F7BE172}"/>
                </a:ext>
              </a:extLst>
            </p:cNvPr>
            <p:cNvSpPr txBox="1"/>
            <p:nvPr/>
          </p:nvSpPr>
          <p:spPr>
            <a:xfrm>
              <a:off x="10569" y="2997784"/>
              <a:ext cx="1465994" cy="228788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675" dirty="0">
                  <a:latin typeface="Georgia" pitchFamily="18" charset="0"/>
                  <a:cs typeface="+mn-cs"/>
                </a:rPr>
                <a:t>Вход</a:t>
              </a:r>
            </a:p>
          </p:txBody>
        </p:sp>
        <p:sp>
          <p:nvSpPr>
            <p:cNvPr id="87" name="Прямоугольный треугольник 86">
              <a:extLst>
                <a:ext uri="{FF2B5EF4-FFF2-40B4-BE49-F238E27FC236}">
                  <a16:creationId xmlns:a16="http://schemas.microsoft.com/office/drawing/2014/main" xmlns="" id="{648D358F-23F7-40EC-A4FB-FF62E239D72C}"/>
                </a:ext>
              </a:extLst>
            </p:cNvPr>
            <p:cNvSpPr/>
            <p:nvPr/>
          </p:nvSpPr>
          <p:spPr>
            <a:xfrm rot="5400000" flipH="1" flipV="1">
              <a:off x="1051467" y="2572690"/>
              <a:ext cx="339707" cy="510481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88" name="Прямоугольный треугольник 87">
              <a:extLst>
                <a:ext uri="{FF2B5EF4-FFF2-40B4-BE49-F238E27FC236}">
                  <a16:creationId xmlns:a16="http://schemas.microsoft.com/office/drawing/2014/main" xmlns="" id="{A92F275C-4F3C-4F89-8FE7-C10F532BCFBA}"/>
                </a:ext>
              </a:extLst>
            </p:cNvPr>
            <p:cNvSpPr/>
            <p:nvPr/>
          </p:nvSpPr>
          <p:spPr>
            <a:xfrm rot="5400000" flipH="1" flipV="1">
              <a:off x="588981" y="2572690"/>
              <a:ext cx="339707" cy="510481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89" name="Прямоугольный треугольник 88">
              <a:extLst>
                <a:ext uri="{FF2B5EF4-FFF2-40B4-BE49-F238E27FC236}">
                  <a16:creationId xmlns:a16="http://schemas.microsoft.com/office/drawing/2014/main" xmlns="" id="{C9624F2E-16D5-491B-963B-8C7B17B0A222}"/>
                </a:ext>
              </a:extLst>
            </p:cNvPr>
            <p:cNvSpPr/>
            <p:nvPr/>
          </p:nvSpPr>
          <p:spPr>
            <a:xfrm rot="5400000" flipH="1" flipV="1">
              <a:off x="95955" y="2572691"/>
              <a:ext cx="339707" cy="510479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</p:grpSp>
      <p:cxnSp>
        <p:nvCxnSpPr>
          <p:cNvPr id="90" name="Прямая со стрелкой 89">
            <a:extLst>
              <a:ext uri="{FF2B5EF4-FFF2-40B4-BE49-F238E27FC236}">
                <a16:creationId xmlns:a16="http://schemas.microsoft.com/office/drawing/2014/main" xmlns="" id="{8C67CE9C-3C7F-4F6D-8170-B2ADE297ECDE}"/>
              </a:ext>
            </a:extLst>
          </p:cNvPr>
          <p:cNvCxnSpPr/>
          <p:nvPr/>
        </p:nvCxnSpPr>
        <p:spPr>
          <a:xfrm flipV="1">
            <a:off x="1801375" y="3099362"/>
            <a:ext cx="411956" cy="9525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Прямая со стрелкой 90">
            <a:extLst>
              <a:ext uri="{FF2B5EF4-FFF2-40B4-BE49-F238E27FC236}">
                <a16:creationId xmlns:a16="http://schemas.microsoft.com/office/drawing/2014/main" xmlns="" id="{2CE89491-A35B-4F83-ADDD-F8D859891722}"/>
              </a:ext>
            </a:extLst>
          </p:cNvPr>
          <p:cNvCxnSpPr/>
          <p:nvPr/>
        </p:nvCxnSpPr>
        <p:spPr>
          <a:xfrm flipV="1">
            <a:off x="2725917" y="3108148"/>
            <a:ext cx="410765" cy="9525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Прямая со стрелкой 91">
            <a:extLst>
              <a:ext uri="{FF2B5EF4-FFF2-40B4-BE49-F238E27FC236}">
                <a16:creationId xmlns:a16="http://schemas.microsoft.com/office/drawing/2014/main" xmlns="" id="{760B3BA6-B4CF-4522-83EA-326DBCE1FA71}"/>
              </a:ext>
            </a:extLst>
          </p:cNvPr>
          <p:cNvCxnSpPr/>
          <p:nvPr/>
        </p:nvCxnSpPr>
        <p:spPr>
          <a:xfrm flipV="1">
            <a:off x="837093" y="3085403"/>
            <a:ext cx="411956" cy="9525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TextBox 93">
            <a:extLst>
              <a:ext uri="{FF2B5EF4-FFF2-40B4-BE49-F238E27FC236}">
                <a16:creationId xmlns:a16="http://schemas.microsoft.com/office/drawing/2014/main" xmlns="" id="{B9BFA0CD-0C19-4718-AFBC-8802CBEB1634}"/>
              </a:ext>
            </a:extLst>
          </p:cNvPr>
          <p:cNvSpPr txBox="1"/>
          <p:nvPr/>
        </p:nvSpPr>
        <p:spPr>
          <a:xfrm>
            <a:off x="4959076" y="2957390"/>
            <a:ext cx="539354" cy="32265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00B050"/>
            </a:solidFill>
          </a:ln>
        </p:spPr>
        <p:txBody>
          <a:bodyPr lIns="27000" rIns="27000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75" i="1" dirty="0">
                <a:solidFill>
                  <a:sysClr val="windowText" lastClr="000000"/>
                </a:solidFill>
                <a:latin typeface="Georgia" pitchFamily="18" charset="0"/>
                <a:cs typeface="+mn-cs"/>
              </a:rPr>
              <a:t>Офтальмолог </a:t>
            </a:r>
            <a:endParaRPr lang="ru-RU" sz="788" dirty="0">
              <a:solidFill>
                <a:sysClr val="windowText" lastClr="000000"/>
              </a:solidFill>
              <a:latin typeface="Georgia" pitchFamily="18" charset="0"/>
              <a:cs typeface="+mn-cs"/>
            </a:endParaRPr>
          </a:p>
        </p:txBody>
      </p:sp>
      <p:cxnSp>
        <p:nvCxnSpPr>
          <p:cNvPr id="95" name="Прямая со стрелкой 94">
            <a:extLst>
              <a:ext uri="{FF2B5EF4-FFF2-40B4-BE49-F238E27FC236}">
                <a16:creationId xmlns:a16="http://schemas.microsoft.com/office/drawing/2014/main" xmlns="" id="{E31AD040-A6A4-4B03-8429-363A42840784}"/>
              </a:ext>
            </a:extLst>
          </p:cNvPr>
          <p:cNvCxnSpPr/>
          <p:nvPr/>
        </p:nvCxnSpPr>
        <p:spPr>
          <a:xfrm flipV="1">
            <a:off x="3682151" y="3115128"/>
            <a:ext cx="410766" cy="9525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Прямая со стрелкой 108">
            <a:extLst>
              <a:ext uri="{FF2B5EF4-FFF2-40B4-BE49-F238E27FC236}">
                <a16:creationId xmlns:a16="http://schemas.microsoft.com/office/drawing/2014/main" xmlns="" id="{2A7733E5-CFF9-4A0A-A844-B4258BA7C95F}"/>
              </a:ext>
            </a:extLst>
          </p:cNvPr>
          <p:cNvCxnSpPr>
            <a:endCxn id="168" idx="0"/>
          </p:cNvCxnSpPr>
          <p:nvPr/>
        </p:nvCxnSpPr>
        <p:spPr>
          <a:xfrm flipH="1">
            <a:off x="5403714" y="3324553"/>
            <a:ext cx="713308" cy="883937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Прямая со стрелкой 109">
            <a:extLst>
              <a:ext uri="{FF2B5EF4-FFF2-40B4-BE49-F238E27FC236}">
                <a16:creationId xmlns:a16="http://schemas.microsoft.com/office/drawing/2014/main" xmlns="" id="{1879D7E3-56CB-438D-B7ED-9F7E4237DA32}"/>
              </a:ext>
            </a:extLst>
          </p:cNvPr>
          <p:cNvCxnSpPr/>
          <p:nvPr/>
        </p:nvCxnSpPr>
        <p:spPr>
          <a:xfrm>
            <a:off x="5514196" y="3142369"/>
            <a:ext cx="453053" cy="881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TextBox 145">
            <a:extLst>
              <a:ext uri="{FF2B5EF4-FFF2-40B4-BE49-F238E27FC236}">
                <a16:creationId xmlns:a16="http://schemas.microsoft.com/office/drawing/2014/main" xmlns="" id="{75977F19-BA62-4170-A23E-552D88DD6437}"/>
              </a:ext>
            </a:extLst>
          </p:cNvPr>
          <p:cNvSpPr txBox="1"/>
          <p:nvPr/>
        </p:nvSpPr>
        <p:spPr>
          <a:xfrm>
            <a:off x="5974557" y="2988923"/>
            <a:ext cx="540544" cy="32265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00B050"/>
            </a:solidFill>
          </a:ln>
        </p:spPr>
        <p:txBody>
          <a:bodyPr lIns="27000" rIns="27000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i="1" dirty="0">
                <a:solidFill>
                  <a:sysClr val="windowText" lastClr="000000"/>
                </a:solidFill>
                <a:latin typeface="Georgia" pitchFamily="18" charset="0"/>
              </a:rPr>
              <a:t>Невролог</a:t>
            </a:r>
            <a:endParaRPr lang="ru-RU" sz="788" dirty="0">
              <a:solidFill>
                <a:sysClr val="windowText" lastClr="000000"/>
              </a:solidFill>
              <a:latin typeface="Georgia" pitchFamily="18" charset="0"/>
              <a:cs typeface="+mn-cs"/>
            </a:endParaRPr>
          </a:p>
        </p:txBody>
      </p:sp>
      <p:grpSp>
        <p:nvGrpSpPr>
          <p:cNvPr id="2094" name="Группа 149">
            <a:extLst>
              <a:ext uri="{FF2B5EF4-FFF2-40B4-BE49-F238E27FC236}">
                <a16:creationId xmlns:a16="http://schemas.microsoft.com/office/drawing/2014/main" xmlns="" id="{8675655B-9796-4C35-9D55-E5C19755F0C2}"/>
              </a:ext>
            </a:extLst>
          </p:cNvPr>
          <p:cNvGrpSpPr>
            <a:grpSpLocks/>
          </p:cNvGrpSpPr>
          <p:nvPr/>
        </p:nvGrpSpPr>
        <p:grpSpPr bwMode="auto">
          <a:xfrm>
            <a:off x="7960807" y="4008957"/>
            <a:ext cx="401240" cy="554877"/>
            <a:chOff x="10569" y="2658076"/>
            <a:chExt cx="1465994" cy="739796"/>
          </a:xfrm>
        </p:grpSpPr>
        <p:sp>
          <p:nvSpPr>
            <p:cNvPr id="151" name="TextBox 150">
              <a:extLst>
                <a:ext uri="{FF2B5EF4-FFF2-40B4-BE49-F238E27FC236}">
                  <a16:creationId xmlns:a16="http://schemas.microsoft.com/office/drawing/2014/main" xmlns="" id="{31CAFB37-574E-4C91-98CD-DEA8A6D16592}"/>
                </a:ext>
              </a:extLst>
            </p:cNvPr>
            <p:cNvSpPr txBox="1"/>
            <p:nvPr/>
          </p:nvSpPr>
          <p:spPr>
            <a:xfrm>
              <a:off x="10569" y="2997784"/>
              <a:ext cx="1465994" cy="400088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675" dirty="0">
                  <a:latin typeface="Georgia" pitchFamily="18" charset="0"/>
                  <a:cs typeface="+mn-cs"/>
                </a:rPr>
                <a:t>Выход</a:t>
              </a:r>
            </a:p>
          </p:txBody>
        </p:sp>
        <p:sp>
          <p:nvSpPr>
            <p:cNvPr id="152" name="Прямоугольный треугольник 151">
              <a:extLst>
                <a:ext uri="{FF2B5EF4-FFF2-40B4-BE49-F238E27FC236}">
                  <a16:creationId xmlns:a16="http://schemas.microsoft.com/office/drawing/2014/main" xmlns="" id="{13CF22E2-00FA-4200-9DE1-51073C1749D1}"/>
                </a:ext>
              </a:extLst>
            </p:cNvPr>
            <p:cNvSpPr/>
            <p:nvPr/>
          </p:nvSpPr>
          <p:spPr>
            <a:xfrm rot="5400000" flipH="1" flipV="1">
              <a:off x="1052227" y="2573448"/>
              <a:ext cx="339707" cy="508964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153" name="Прямоугольный треугольник 152">
              <a:extLst>
                <a:ext uri="{FF2B5EF4-FFF2-40B4-BE49-F238E27FC236}">
                  <a16:creationId xmlns:a16="http://schemas.microsoft.com/office/drawing/2014/main" xmlns="" id="{7CD42F30-3CB8-4ECC-A5E9-4CAFC5D6DC1C}"/>
                </a:ext>
              </a:extLst>
            </p:cNvPr>
            <p:cNvSpPr/>
            <p:nvPr/>
          </p:nvSpPr>
          <p:spPr>
            <a:xfrm rot="5400000" flipH="1" flipV="1">
              <a:off x="586761" y="2573447"/>
              <a:ext cx="339707" cy="508967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  <p:sp>
          <p:nvSpPr>
            <p:cNvPr id="154" name="Прямоугольный треугольник 153">
              <a:extLst>
                <a:ext uri="{FF2B5EF4-FFF2-40B4-BE49-F238E27FC236}">
                  <a16:creationId xmlns:a16="http://schemas.microsoft.com/office/drawing/2014/main" xmlns="" id="{C073BB95-190A-47A0-B686-17FDB4A15FE3}"/>
                </a:ext>
              </a:extLst>
            </p:cNvPr>
            <p:cNvSpPr/>
            <p:nvPr/>
          </p:nvSpPr>
          <p:spPr>
            <a:xfrm rot="5400000" flipH="1" flipV="1">
              <a:off x="95198" y="2573448"/>
              <a:ext cx="339707" cy="508964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675">
                <a:latin typeface="Georgia" pitchFamily="18" charset="0"/>
              </a:endParaRPr>
            </a:p>
          </p:txBody>
        </p:sp>
      </p:grpSp>
      <p:cxnSp>
        <p:nvCxnSpPr>
          <p:cNvPr id="155" name="Прямая со стрелкой 154">
            <a:extLst>
              <a:ext uri="{FF2B5EF4-FFF2-40B4-BE49-F238E27FC236}">
                <a16:creationId xmlns:a16="http://schemas.microsoft.com/office/drawing/2014/main" xmlns="" id="{428E9702-84DA-4EF9-A580-BBEB54E22D4F}"/>
              </a:ext>
            </a:extLst>
          </p:cNvPr>
          <p:cNvCxnSpPr/>
          <p:nvPr/>
        </p:nvCxnSpPr>
        <p:spPr>
          <a:xfrm flipV="1">
            <a:off x="7568927" y="4354074"/>
            <a:ext cx="410766" cy="9525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8" name="TextBox 167">
            <a:extLst>
              <a:ext uri="{FF2B5EF4-FFF2-40B4-BE49-F238E27FC236}">
                <a16:creationId xmlns:a16="http://schemas.microsoft.com/office/drawing/2014/main" xmlns="" id="{B2BF58F2-7911-465D-82FC-B0640C62B812}"/>
              </a:ext>
            </a:extLst>
          </p:cNvPr>
          <p:cNvSpPr txBox="1"/>
          <p:nvPr/>
        </p:nvSpPr>
        <p:spPr>
          <a:xfrm>
            <a:off x="5133441" y="4208490"/>
            <a:ext cx="540544" cy="32385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00B050"/>
            </a:solidFill>
          </a:ln>
        </p:spPr>
        <p:txBody>
          <a:bodyPr lIns="27000" rIns="27000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i="1" dirty="0">
                <a:solidFill>
                  <a:sysClr val="windowText" lastClr="000000"/>
                </a:solidFill>
                <a:latin typeface="Georgia" pitchFamily="18" charset="0"/>
              </a:rPr>
              <a:t>Эндокринолог</a:t>
            </a:r>
            <a:endParaRPr lang="ru-RU" sz="788" dirty="0">
              <a:solidFill>
                <a:sysClr val="windowText" lastClr="000000"/>
              </a:solidFill>
              <a:latin typeface="Georgia" pitchFamily="18" charset="0"/>
              <a:cs typeface="+mn-cs"/>
            </a:endParaRPr>
          </a:p>
        </p:txBody>
      </p:sp>
      <p:cxnSp>
        <p:nvCxnSpPr>
          <p:cNvPr id="169" name="Прямая со стрелкой 168">
            <a:extLst>
              <a:ext uri="{FF2B5EF4-FFF2-40B4-BE49-F238E27FC236}">
                <a16:creationId xmlns:a16="http://schemas.microsoft.com/office/drawing/2014/main" xmlns="" id="{2D51D135-81B9-483E-9501-33299E5E7A05}"/>
              </a:ext>
            </a:extLst>
          </p:cNvPr>
          <p:cNvCxnSpPr/>
          <p:nvPr/>
        </p:nvCxnSpPr>
        <p:spPr>
          <a:xfrm flipV="1">
            <a:off x="6628332" y="4352556"/>
            <a:ext cx="410766" cy="9525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02" name="Группа 169">
            <a:extLst>
              <a:ext uri="{FF2B5EF4-FFF2-40B4-BE49-F238E27FC236}">
                <a16:creationId xmlns:a16="http://schemas.microsoft.com/office/drawing/2014/main" xmlns="" id="{10EDA147-572B-49AF-907C-07E037D77077}"/>
              </a:ext>
            </a:extLst>
          </p:cNvPr>
          <p:cNvGrpSpPr>
            <a:grpSpLocks/>
          </p:cNvGrpSpPr>
          <p:nvPr/>
        </p:nvGrpSpPr>
        <p:grpSpPr bwMode="auto">
          <a:xfrm>
            <a:off x="7049158" y="4238543"/>
            <a:ext cx="513160" cy="386226"/>
            <a:chOff x="3927933" y="1279447"/>
            <a:chExt cx="952650" cy="460061"/>
          </a:xfrm>
        </p:grpSpPr>
        <p:sp>
          <p:nvSpPr>
            <p:cNvPr id="171" name="TextBox 170">
              <a:extLst>
                <a:ext uri="{FF2B5EF4-FFF2-40B4-BE49-F238E27FC236}">
                  <a16:creationId xmlns:a16="http://schemas.microsoft.com/office/drawing/2014/main" xmlns="" id="{51CADF1A-06AE-4F65-9B10-513F32FFA79B}"/>
                </a:ext>
              </a:extLst>
            </p:cNvPr>
            <p:cNvSpPr txBox="1"/>
            <p:nvPr/>
          </p:nvSpPr>
          <p:spPr>
            <a:xfrm>
              <a:off x="3927933" y="1279447"/>
              <a:ext cx="952650" cy="23401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lIns="27000" rIns="27000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i="1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Гардероб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  <p:sp>
          <p:nvSpPr>
            <p:cNvPr id="172" name="TextBox 171">
              <a:extLst>
                <a:ext uri="{FF2B5EF4-FFF2-40B4-BE49-F238E27FC236}">
                  <a16:creationId xmlns:a16="http://schemas.microsoft.com/office/drawing/2014/main" xmlns="" id="{CFDD7192-C400-4C6D-94F8-F5A88C1CE5C2}"/>
                </a:ext>
              </a:extLst>
            </p:cNvPr>
            <p:cNvSpPr txBox="1"/>
            <p:nvPr/>
          </p:nvSpPr>
          <p:spPr>
            <a:xfrm>
              <a:off x="3927933" y="1485092"/>
              <a:ext cx="948230" cy="25441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788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11</a:t>
              </a:r>
              <a:r>
                <a:rPr lang="en-US" sz="788" dirty="0">
                  <a:solidFill>
                    <a:sysClr val="windowText" lastClr="000000"/>
                  </a:solidFill>
                  <a:latin typeface="Georgia" pitchFamily="18" charset="0"/>
                  <a:cs typeface="+mn-cs"/>
                </a:rPr>
                <a:t>”</a:t>
              </a:r>
              <a:endParaRPr lang="ru-RU" sz="788" dirty="0">
                <a:solidFill>
                  <a:sysClr val="windowText" lastClr="000000"/>
                </a:solidFill>
                <a:latin typeface="Georgia" pitchFamily="18" charset="0"/>
                <a:cs typeface="+mn-cs"/>
              </a:endParaRPr>
            </a:p>
          </p:txBody>
        </p:sp>
      </p:grpSp>
      <p:cxnSp>
        <p:nvCxnSpPr>
          <p:cNvPr id="173" name="Прямая со стрелкой 172">
            <a:extLst>
              <a:ext uri="{FF2B5EF4-FFF2-40B4-BE49-F238E27FC236}">
                <a16:creationId xmlns:a16="http://schemas.microsoft.com/office/drawing/2014/main" xmlns="" id="{2A6F3464-D0C7-4E21-9365-E4AF11F9E4CA}"/>
              </a:ext>
            </a:extLst>
          </p:cNvPr>
          <p:cNvCxnSpPr/>
          <p:nvPr/>
        </p:nvCxnSpPr>
        <p:spPr>
          <a:xfrm flipV="1">
            <a:off x="5677557" y="4374397"/>
            <a:ext cx="410766" cy="9525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8" name="TextBox 217">
            <a:extLst>
              <a:ext uri="{FF2B5EF4-FFF2-40B4-BE49-F238E27FC236}">
                <a16:creationId xmlns:a16="http://schemas.microsoft.com/office/drawing/2014/main" xmlns="" id="{619B6DF9-F701-4E7B-87D5-D35CFBF75ADF}"/>
              </a:ext>
            </a:extLst>
          </p:cNvPr>
          <p:cNvSpPr txBox="1"/>
          <p:nvPr/>
        </p:nvSpPr>
        <p:spPr>
          <a:xfrm>
            <a:off x="6088610" y="4188782"/>
            <a:ext cx="539354" cy="32385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00B050"/>
            </a:solidFill>
          </a:ln>
        </p:spPr>
        <p:txBody>
          <a:bodyPr lIns="27000" rIns="27000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i="1" dirty="0">
                <a:solidFill>
                  <a:sysClr val="windowText" lastClr="000000"/>
                </a:solidFill>
                <a:latin typeface="Georgia" pitchFamily="18" charset="0"/>
                <a:cs typeface="+mn-cs"/>
              </a:rPr>
              <a:t>Педиатр</a:t>
            </a:r>
            <a:endParaRPr lang="ru-RU" sz="788" dirty="0">
              <a:solidFill>
                <a:sysClr val="windowText" lastClr="000000"/>
              </a:solidFill>
              <a:latin typeface="Georgia" pitchFamily="18" charset="0"/>
              <a:cs typeface="+mn-cs"/>
            </a:endParaRPr>
          </a:p>
        </p:txBody>
      </p:sp>
      <p:sp>
        <p:nvSpPr>
          <p:cNvPr id="2119" name="TextBox 231">
            <a:extLst>
              <a:ext uri="{FF2B5EF4-FFF2-40B4-BE49-F238E27FC236}">
                <a16:creationId xmlns:a16="http://schemas.microsoft.com/office/drawing/2014/main" xmlns="" id="{A62B2C18-8588-4925-9B60-630DABA2D2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663" y="2513082"/>
            <a:ext cx="1583531" cy="2077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sz="75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ПОСЕЩЕНИЕ № 1</a:t>
            </a:r>
          </a:p>
        </p:txBody>
      </p:sp>
      <p:sp>
        <p:nvSpPr>
          <p:cNvPr id="2167" name="Прямоугольник 298">
            <a:extLst>
              <a:ext uri="{FF2B5EF4-FFF2-40B4-BE49-F238E27FC236}">
                <a16:creationId xmlns:a16="http://schemas.microsoft.com/office/drawing/2014/main" xmlns="" id="{C448119B-806B-41C1-8DD9-025EA584BF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56940" y="4360356"/>
            <a:ext cx="184731" cy="196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ru-RU" altLang="en-US" sz="675" dirty="0">
              <a:latin typeface="Georgia" panose="02040502050405020303" pitchFamily="18" charset="0"/>
            </a:endParaRPr>
          </a:p>
        </p:txBody>
      </p:sp>
      <p:sp>
        <p:nvSpPr>
          <p:cNvPr id="2181" name="Прямоугольник 325">
            <a:extLst>
              <a:ext uri="{FF2B5EF4-FFF2-40B4-BE49-F238E27FC236}">
                <a16:creationId xmlns:a16="http://schemas.microsoft.com/office/drawing/2014/main" xmlns="" id="{3B162DB9-C6EB-4FC5-BC75-0B4EE453A2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09799" y="4357769"/>
            <a:ext cx="184731" cy="196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ru-RU" altLang="en-US" sz="675" dirty="0">
              <a:latin typeface="Georgia" panose="02040502050405020303" pitchFamily="18" charset="0"/>
            </a:endParaRPr>
          </a:p>
        </p:txBody>
      </p:sp>
      <p:sp>
        <p:nvSpPr>
          <p:cNvPr id="2184" name="Прямоугольник 328">
            <a:extLst>
              <a:ext uri="{FF2B5EF4-FFF2-40B4-BE49-F238E27FC236}">
                <a16:creationId xmlns:a16="http://schemas.microsoft.com/office/drawing/2014/main" xmlns="" id="{65172B40-45BC-4A72-9824-DBCF0B7E1F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56642" y="4356416"/>
            <a:ext cx="184731" cy="196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ru-RU" altLang="en-US" sz="675" dirty="0">
              <a:latin typeface="Georgia" panose="02040502050405020303" pitchFamily="18" charset="0"/>
            </a:endParaRPr>
          </a:p>
        </p:txBody>
      </p:sp>
      <p:sp>
        <p:nvSpPr>
          <p:cNvPr id="337" name="TextBox 336">
            <a:extLst>
              <a:ext uri="{FF2B5EF4-FFF2-40B4-BE49-F238E27FC236}">
                <a16:creationId xmlns:a16="http://schemas.microsoft.com/office/drawing/2014/main" xmlns="" id="{67968E1F-D402-4B8C-B1A9-5C3E86A844E4}"/>
              </a:ext>
            </a:extLst>
          </p:cNvPr>
          <p:cNvSpPr txBox="1"/>
          <p:nvPr/>
        </p:nvSpPr>
        <p:spPr>
          <a:xfrm>
            <a:off x="3146124" y="3258781"/>
            <a:ext cx="509588" cy="21358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dirty="0">
                <a:latin typeface="Georgia" pitchFamily="18" charset="0"/>
                <a:cs typeface="+mn-cs"/>
              </a:rPr>
              <a:t>775</a:t>
            </a:r>
            <a:r>
              <a:rPr lang="en-US" sz="788" dirty="0">
                <a:latin typeface="Georgia" pitchFamily="18" charset="0"/>
                <a:cs typeface="+mn-cs"/>
              </a:rPr>
              <a:t>”</a:t>
            </a:r>
            <a:endParaRPr lang="ru-RU" sz="788" dirty="0">
              <a:latin typeface="Georgia" pitchFamily="18" charset="0"/>
              <a:cs typeface="+mn-cs"/>
            </a:endParaRPr>
          </a:p>
        </p:txBody>
      </p:sp>
      <p:sp>
        <p:nvSpPr>
          <p:cNvPr id="338" name="TextBox 337">
            <a:extLst>
              <a:ext uri="{FF2B5EF4-FFF2-40B4-BE49-F238E27FC236}">
                <a16:creationId xmlns:a16="http://schemas.microsoft.com/office/drawing/2014/main" xmlns="" id="{C009E011-38C8-4AAF-82DB-703F46923101}"/>
              </a:ext>
            </a:extLst>
          </p:cNvPr>
          <p:cNvSpPr txBox="1"/>
          <p:nvPr/>
        </p:nvSpPr>
        <p:spPr>
          <a:xfrm>
            <a:off x="4984613" y="3258782"/>
            <a:ext cx="510779" cy="21358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dirty="0">
                <a:latin typeface="Georgia" pitchFamily="18" charset="0"/>
                <a:cs typeface="+mn-cs"/>
              </a:rPr>
              <a:t>496</a:t>
            </a:r>
            <a:r>
              <a:rPr lang="en-US" sz="788" dirty="0">
                <a:latin typeface="Georgia" pitchFamily="18" charset="0"/>
                <a:cs typeface="+mn-cs"/>
              </a:rPr>
              <a:t>”</a:t>
            </a:r>
            <a:endParaRPr lang="ru-RU" sz="788" dirty="0">
              <a:latin typeface="Georgia" pitchFamily="18" charset="0"/>
              <a:cs typeface="+mn-cs"/>
            </a:endParaRPr>
          </a:p>
        </p:txBody>
      </p:sp>
      <p:sp>
        <p:nvSpPr>
          <p:cNvPr id="339" name="TextBox 338">
            <a:extLst>
              <a:ext uri="{FF2B5EF4-FFF2-40B4-BE49-F238E27FC236}">
                <a16:creationId xmlns:a16="http://schemas.microsoft.com/office/drawing/2014/main" xmlns="" id="{25E32D84-CD03-475A-9B99-808194FBF7B2}"/>
              </a:ext>
            </a:extLst>
          </p:cNvPr>
          <p:cNvSpPr txBox="1"/>
          <p:nvPr/>
        </p:nvSpPr>
        <p:spPr>
          <a:xfrm>
            <a:off x="6022428" y="3313962"/>
            <a:ext cx="488732" cy="21358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dirty="0">
                <a:latin typeface="Georgia" pitchFamily="18" charset="0"/>
                <a:cs typeface="+mn-cs"/>
              </a:rPr>
              <a:t>467</a:t>
            </a:r>
            <a:r>
              <a:rPr lang="en-US" sz="788" dirty="0">
                <a:latin typeface="Georgia" pitchFamily="18" charset="0"/>
                <a:cs typeface="+mn-cs"/>
              </a:rPr>
              <a:t>”</a:t>
            </a:r>
            <a:endParaRPr lang="ru-RU" sz="788" dirty="0">
              <a:latin typeface="Georgia" pitchFamily="18" charset="0"/>
              <a:cs typeface="+mn-cs"/>
            </a:endParaRPr>
          </a:p>
        </p:txBody>
      </p:sp>
      <p:sp>
        <p:nvSpPr>
          <p:cNvPr id="340" name="TextBox 339">
            <a:extLst>
              <a:ext uri="{FF2B5EF4-FFF2-40B4-BE49-F238E27FC236}">
                <a16:creationId xmlns:a16="http://schemas.microsoft.com/office/drawing/2014/main" xmlns="" id="{67CD5475-1601-4BAF-8204-8AA988D99223}"/>
              </a:ext>
            </a:extLst>
          </p:cNvPr>
          <p:cNvSpPr txBox="1"/>
          <p:nvPr/>
        </p:nvSpPr>
        <p:spPr>
          <a:xfrm>
            <a:off x="5163371" y="4534721"/>
            <a:ext cx="510779" cy="21358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dirty="0">
                <a:latin typeface="Georgia" pitchFamily="18" charset="0"/>
                <a:cs typeface="+mn-cs"/>
              </a:rPr>
              <a:t>617</a:t>
            </a:r>
            <a:r>
              <a:rPr lang="en-US" sz="788" dirty="0">
                <a:latin typeface="Georgia" pitchFamily="18" charset="0"/>
                <a:cs typeface="+mn-cs"/>
              </a:rPr>
              <a:t>”</a:t>
            </a:r>
            <a:endParaRPr lang="ru-RU" sz="788" dirty="0">
              <a:latin typeface="Georgia" pitchFamily="18" charset="0"/>
              <a:cs typeface="+mn-cs"/>
            </a:endParaRPr>
          </a:p>
        </p:txBody>
      </p:sp>
      <p:sp>
        <p:nvSpPr>
          <p:cNvPr id="346" name="TextBox 345">
            <a:extLst>
              <a:ext uri="{FF2B5EF4-FFF2-40B4-BE49-F238E27FC236}">
                <a16:creationId xmlns:a16="http://schemas.microsoft.com/office/drawing/2014/main" xmlns="" id="{02C8870C-5C56-4AAF-8836-DD6693746C38}"/>
              </a:ext>
            </a:extLst>
          </p:cNvPr>
          <p:cNvSpPr txBox="1"/>
          <p:nvPr/>
        </p:nvSpPr>
        <p:spPr>
          <a:xfrm>
            <a:off x="6101707" y="4522897"/>
            <a:ext cx="509588" cy="21358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dirty="0">
                <a:latin typeface="Georgia" pitchFamily="18" charset="0"/>
                <a:cs typeface="+mn-cs"/>
              </a:rPr>
              <a:t>582</a:t>
            </a:r>
            <a:r>
              <a:rPr lang="en-US" sz="788" dirty="0">
                <a:latin typeface="Georgia" pitchFamily="18" charset="0"/>
                <a:cs typeface="+mn-cs"/>
              </a:rPr>
              <a:t>”</a:t>
            </a:r>
            <a:endParaRPr lang="ru-RU" sz="788" dirty="0">
              <a:latin typeface="Georgia" pitchFamily="18" charset="0"/>
              <a:cs typeface="+mn-cs"/>
            </a:endParaRPr>
          </a:p>
        </p:txBody>
      </p:sp>
      <p:sp>
        <p:nvSpPr>
          <p:cNvPr id="2203" name="Прямоугольник 349">
            <a:extLst>
              <a:ext uri="{FF2B5EF4-FFF2-40B4-BE49-F238E27FC236}">
                <a16:creationId xmlns:a16="http://schemas.microsoft.com/office/drawing/2014/main" xmlns="" id="{E3861897-3E59-496C-B560-F9638E444C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0417" y="857250"/>
            <a:ext cx="7306865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sz="1050" b="1" dirty="0">
                <a:latin typeface="Georgia" panose="02040502050405020303" pitchFamily="18" charset="0"/>
              </a:rPr>
              <a:t>Карта процесса «Профилактический осмотр детей в возрасте 10 лет» (целевое состояние)</a:t>
            </a:r>
          </a:p>
        </p:txBody>
      </p:sp>
      <p:sp>
        <p:nvSpPr>
          <p:cNvPr id="419" name="TextBox 418">
            <a:extLst>
              <a:ext uri="{FF2B5EF4-FFF2-40B4-BE49-F238E27FC236}">
                <a16:creationId xmlns:a16="http://schemas.microsoft.com/office/drawing/2014/main" xmlns="" id="{BACDB339-D3B2-495C-BB03-B0CC26D3FDEC}"/>
              </a:ext>
            </a:extLst>
          </p:cNvPr>
          <p:cNvSpPr txBox="1"/>
          <p:nvPr/>
        </p:nvSpPr>
        <p:spPr>
          <a:xfrm>
            <a:off x="6668854" y="4897449"/>
            <a:ext cx="2022872" cy="81984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b="1" dirty="0">
                <a:latin typeface="Georgia" pitchFamily="18" charset="0"/>
                <a:cs typeface="+mn-cs"/>
              </a:rPr>
              <a:t>Время протекания процесса</a:t>
            </a:r>
            <a:r>
              <a:rPr lang="en-US" sz="788" b="1" dirty="0">
                <a:latin typeface="Georgia" pitchFamily="18" charset="0"/>
                <a:cs typeface="+mn-cs"/>
              </a:rPr>
              <a:t> (max)</a:t>
            </a:r>
            <a:r>
              <a:rPr lang="ru-RU" sz="788" b="1" dirty="0">
                <a:latin typeface="Georgia" pitchFamily="18" charset="0"/>
                <a:cs typeface="+mn-cs"/>
              </a:rPr>
              <a:t>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dirty="0">
                <a:latin typeface="Georgia" pitchFamily="18" charset="0"/>
                <a:cs typeface="+mn-cs"/>
              </a:rPr>
              <a:t>ВПП (</a:t>
            </a:r>
            <a:r>
              <a:rPr lang="en-US" sz="788" dirty="0">
                <a:latin typeface="Georgia" pitchFamily="18" charset="0"/>
                <a:cs typeface="+mn-cs"/>
              </a:rPr>
              <a:t>max</a:t>
            </a:r>
            <a:r>
              <a:rPr lang="ru-RU" sz="788" dirty="0">
                <a:latin typeface="Georgia" pitchFamily="18" charset="0"/>
                <a:cs typeface="+mn-cs"/>
              </a:rPr>
              <a:t>) </a:t>
            </a:r>
            <a:r>
              <a:rPr lang="en-US" sz="788" dirty="0">
                <a:latin typeface="Georgia" pitchFamily="18" charset="0"/>
                <a:cs typeface="+mn-cs"/>
              </a:rPr>
              <a:t>=</a:t>
            </a:r>
            <a:r>
              <a:rPr lang="ru-RU" sz="788" dirty="0">
                <a:latin typeface="Georgia" pitchFamily="18" charset="0"/>
              </a:rPr>
              <a:t>3072,54</a:t>
            </a:r>
            <a:r>
              <a:rPr lang="en-US" sz="788" dirty="0">
                <a:latin typeface="Georgia" pitchFamily="18" charset="0"/>
                <a:cs typeface="+mn-cs"/>
              </a:rPr>
              <a:t>”</a:t>
            </a:r>
            <a:r>
              <a:rPr lang="ru-RU" sz="788" dirty="0">
                <a:latin typeface="Georgia" pitchFamily="18" charset="0"/>
                <a:cs typeface="+mn-cs"/>
              </a:rPr>
              <a:t>=</a:t>
            </a:r>
            <a:r>
              <a:rPr lang="ru-RU" sz="788" dirty="0">
                <a:latin typeface="Georgia" pitchFamily="18" charset="0"/>
              </a:rPr>
              <a:t>51</a:t>
            </a:r>
            <a:r>
              <a:rPr lang="en-US" sz="788" dirty="0">
                <a:latin typeface="Georgia" pitchFamily="18" charset="0"/>
              </a:rPr>
              <a:t>’</a:t>
            </a:r>
            <a:r>
              <a:rPr lang="ru-RU" sz="788" dirty="0">
                <a:latin typeface="Georgia" pitchFamily="18" charset="0"/>
                <a:cs typeface="+mn-cs"/>
              </a:rPr>
              <a:t> 20</a:t>
            </a:r>
            <a:r>
              <a:rPr lang="en-US" sz="788" dirty="0">
                <a:latin typeface="Georgia" pitchFamily="18" charset="0"/>
              </a:rPr>
              <a:t>”</a:t>
            </a:r>
            <a:endParaRPr lang="en-US" sz="788" dirty="0">
              <a:latin typeface="Georgia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dirty="0">
                <a:latin typeface="Georgia" pitchFamily="18" charset="0"/>
                <a:cs typeface="+mn-cs"/>
              </a:rPr>
              <a:t>ВСЦ  (</a:t>
            </a:r>
            <a:r>
              <a:rPr lang="en-US" sz="788" dirty="0">
                <a:latin typeface="Georgia" pitchFamily="18" charset="0"/>
                <a:cs typeface="+mn-cs"/>
              </a:rPr>
              <a:t>max</a:t>
            </a:r>
            <a:r>
              <a:rPr lang="ru-RU" sz="788" dirty="0">
                <a:latin typeface="Georgia" pitchFamily="18" charset="0"/>
                <a:cs typeface="+mn-cs"/>
              </a:rPr>
              <a:t>)</a:t>
            </a:r>
            <a:r>
              <a:rPr lang="en-US" sz="788" dirty="0">
                <a:latin typeface="Georgia" pitchFamily="18" charset="0"/>
                <a:cs typeface="+mn-cs"/>
              </a:rPr>
              <a:t>=</a:t>
            </a:r>
            <a:r>
              <a:rPr lang="ru-RU" sz="788" dirty="0">
                <a:latin typeface="Georgia" pitchFamily="18" charset="0"/>
              </a:rPr>
              <a:t>2997</a:t>
            </a:r>
            <a:r>
              <a:rPr lang="en-US" sz="788" dirty="0">
                <a:latin typeface="Georgia" pitchFamily="18" charset="0"/>
                <a:cs typeface="+mn-cs"/>
              </a:rPr>
              <a:t>”</a:t>
            </a:r>
            <a:r>
              <a:rPr lang="ru-RU" sz="788" dirty="0">
                <a:latin typeface="Georgia" pitchFamily="18" charset="0"/>
                <a:cs typeface="+mn-cs"/>
              </a:rPr>
              <a:t> = </a:t>
            </a:r>
            <a:r>
              <a:rPr lang="ru-RU" sz="788" dirty="0">
                <a:latin typeface="Georgia" pitchFamily="18" charset="0"/>
              </a:rPr>
              <a:t>49</a:t>
            </a:r>
            <a:r>
              <a:rPr lang="en-US" sz="788" dirty="0">
                <a:latin typeface="Georgia" pitchFamily="18" charset="0"/>
              </a:rPr>
              <a:t>’</a:t>
            </a:r>
            <a:r>
              <a:rPr lang="ru-RU" sz="788" dirty="0">
                <a:latin typeface="Georgia" pitchFamily="18" charset="0"/>
                <a:cs typeface="+mn-cs"/>
              </a:rPr>
              <a:t> </a:t>
            </a:r>
            <a:r>
              <a:rPr lang="ru-RU" sz="788" dirty="0">
                <a:latin typeface="Georgia" pitchFamily="18" charset="0"/>
              </a:rPr>
              <a:t>9</a:t>
            </a:r>
            <a:r>
              <a:rPr lang="ru-RU" sz="788" dirty="0">
                <a:latin typeface="Georgia" pitchFamily="18" charset="0"/>
                <a:cs typeface="+mn-cs"/>
              </a:rPr>
              <a:t>5</a:t>
            </a:r>
            <a:r>
              <a:rPr lang="en-US" sz="788" dirty="0">
                <a:latin typeface="Georgia" pitchFamily="18" charset="0"/>
              </a:rPr>
              <a:t>”</a:t>
            </a:r>
            <a:endParaRPr lang="ru-RU" sz="788" dirty="0">
              <a:latin typeface="Georgia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dirty="0">
                <a:latin typeface="Georgia" pitchFamily="18" charset="0"/>
                <a:cs typeface="+mn-cs"/>
              </a:rPr>
              <a:t>Эффективность = ВСЦ (</a:t>
            </a:r>
            <a:r>
              <a:rPr lang="en-US" sz="788" dirty="0">
                <a:latin typeface="Georgia" pitchFamily="18" charset="0"/>
                <a:cs typeface="+mn-cs"/>
              </a:rPr>
              <a:t>max</a:t>
            </a:r>
            <a:r>
              <a:rPr lang="ru-RU" sz="788" dirty="0">
                <a:latin typeface="Georgia" pitchFamily="18" charset="0"/>
                <a:cs typeface="+mn-cs"/>
              </a:rPr>
              <a:t>)/ВПП (</a:t>
            </a:r>
            <a:r>
              <a:rPr lang="en-US" sz="788" dirty="0">
                <a:latin typeface="Georgia" pitchFamily="18" charset="0"/>
                <a:cs typeface="+mn-cs"/>
              </a:rPr>
              <a:t>max</a:t>
            </a:r>
            <a:r>
              <a:rPr lang="ru-RU" sz="788" dirty="0">
                <a:latin typeface="Georgia" pitchFamily="18" charset="0"/>
                <a:cs typeface="+mn-cs"/>
              </a:rPr>
              <a:t>)=</a:t>
            </a:r>
            <a:r>
              <a:rPr lang="ru-RU" sz="788" dirty="0">
                <a:latin typeface="Georgia" pitchFamily="18" charset="0"/>
              </a:rPr>
              <a:t>97,55</a:t>
            </a:r>
            <a:r>
              <a:rPr lang="ru-RU" sz="788" dirty="0">
                <a:latin typeface="Georgia" pitchFamily="18" charset="0"/>
                <a:cs typeface="+mn-cs"/>
              </a:rPr>
              <a:t>%</a:t>
            </a:r>
          </a:p>
        </p:txBody>
      </p:sp>
      <p:sp>
        <p:nvSpPr>
          <p:cNvPr id="332" name="TextBox 331">
            <a:extLst>
              <a:ext uri="{FF2B5EF4-FFF2-40B4-BE49-F238E27FC236}">
                <a16:creationId xmlns:a16="http://schemas.microsoft.com/office/drawing/2014/main" xmlns="" id="{F8902109-62AA-4ACA-9168-4F2EAE20F929}"/>
              </a:ext>
            </a:extLst>
          </p:cNvPr>
          <p:cNvSpPr txBox="1"/>
          <p:nvPr/>
        </p:nvSpPr>
        <p:spPr>
          <a:xfrm>
            <a:off x="4091727" y="2930621"/>
            <a:ext cx="591741" cy="32265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txBody>
          <a:bodyPr lIns="27000" rIns="27000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" i="1" dirty="0">
                <a:solidFill>
                  <a:sysClr val="windowText" lastClr="000000"/>
                </a:solidFill>
                <a:latin typeface="Georgia" pitchFamily="18" charset="0"/>
              </a:rPr>
              <a:t>Стоматолог</a:t>
            </a:r>
            <a:r>
              <a:rPr lang="ru-RU" sz="600" i="1" dirty="0">
                <a:solidFill>
                  <a:sysClr val="windowText" lastClr="000000"/>
                </a:solidFill>
                <a:latin typeface="Georgia" pitchFamily="18" charset="0"/>
                <a:cs typeface="+mn-cs"/>
              </a:rPr>
              <a:t> </a:t>
            </a:r>
            <a:endParaRPr lang="ru-RU" sz="600" dirty="0">
              <a:solidFill>
                <a:sysClr val="windowText" lastClr="000000"/>
              </a:solidFill>
              <a:latin typeface="Georgia" pitchFamily="18" charset="0"/>
              <a:cs typeface="+mn-cs"/>
            </a:endParaRPr>
          </a:p>
        </p:txBody>
      </p:sp>
      <p:sp>
        <p:nvSpPr>
          <p:cNvPr id="341" name="TextBox 340">
            <a:extLst>
              <a:ext uri="{FF2B5EF4-FFF2-40B4-BE49-F238E27FC236}">
                <a16:creationId xmlns:a16="http://schemas.microsoft.com/office/drawing/2014/main" xmlns="" id="{104E10BD-C959-4F74-88EF-DFB58CDCEF66}"/>
              </a:ext>
            </a:extLst>
          </p:cNvPr>
          <p:cNvSpPr txBox="1"/>
          <p:nvPr/>
        </p:nvSpPr>
        <p:spPr bwMode="auto">
          <a:xfrm>
            <a:off x="4082983" y="3245398"/>
            <a:ext cx="510778" cy="21358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88" dirty="0">
                <a:latin typeface="Georgia" pitchFamily="18" charset="0"/>
                <a:cs typeface="+mn-cs"/>
              </a:rPr>
              <a:t>0-60</a:t>
            </a:r>
            <a:r>
              <a:rPr lang="en-US" sz="788" dirty="0">
                <a:latin typeface="Georgia" pitchFamily="18" charset="0"/>
                <a:cs typeface="+mn-cs"/>
              </a:rPr>
              <a:t>”</a:t>
            </a:r>
            <a:endParaRPr lang="ru-RU" sz="788" dirty="0">
              <a:latin typeface="Georgia" pitchFamily="18" charset="0"/>
              <a:cs typeface="+mn-cs"/>
            </a:endParaRPr>
          </a:p>
        </p:txBody>
      </p:sp>
      <p:cxnSp>
        <p:nvCxnSpPr>
          <p:cNvPr id="342" name="Прямая со стрелкой 341">
            <a:extLst>
              <a:ext uri="{FF2B5EF4-FFF2-40B4-BE49-F238E27FC236}">
                <a16:creationId xmlns:a16="http://schemas.microsoft.com/office/drawing/2014/main" xmlns="" id="{DEABCABF-E459-4CCE-938B-06AE4BFCE580}"/>
              </a:ext>
            </a:extLst>
          </p:cNvPr>
          <p:cNvCxnSpPr/>
          <p:nvPr/>
        </p:nvCxnSpPr>
        <p:spPr>
          <a:xfrm>
            <a:off x="4699233" y="3116195"/>
            <a:ext cx="257175" cy="0"/>
          </a:xfrm>
          <a:prstGeom prst="straightConnector1">
            <a:avLst/>
          </a:prstGeom>
          <a:ln w="15875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3" name="Прямоугольник 334">
            <a:extLst>
              <a:ext uri="{FF2B5EF4-FFF2-40B4-BE49-F238E27FC236}">
                <a16:creationId xmlns:a16="http://schemas.microsoft.com/office/drawing/2014/main" xmlns="" id="{F861F6BD-2AE6-4D28-BD50-673A8812CCFC}"/>
              </a:ext>
            </a:extLst>
          </p:cNvPr>
          <p:cNvSpPr>
            <a:spLocks noChangeArrowheads="1"/>
          </p:cNvSpPr>
          <p:nvPr/>
        </p:nvSpPr>
        <p:spPr bwMode="auto">
          <a:xfrm rot="18883001">
            <a:off x="5655233" y="3783139"/>
            <a:ext cx="206489" cy="196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ru-RU" altLang="en-US" sz="675" dirty="0">
              <a:latin typeface="Georgia" panose="02040502050405020303" pitchFamily="18" charset="0"/>
            </a:endParaRPr>
          </a:p>
        </p:txBody>
      </p:sp>
      <p:sp>
        <p:nvSpPr>
          <p:cNvPr id="371" name="Выноска-облако 370"/>
          <p:cNvSpPr/>
          <p:nvPr/>
        </p:nvSpPr>
        <p:spPr>
          <a:xfrm>
            <a:off x="2703787" y="2016016"/>
            <a:ext cx="922283" cy="780393"/>
          </a:xfrm>
          <a:prstGeom prst="cloudCallou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schemeClr val="tx1"/>
                </a:solidFill>
              </a:rPr>
              <a:t>Исключение пересечения потоков</a:t>
            </a:r>
          </a:p>
        </p:txBody>
      </p:sp>
      <p:sp>
        <p:nvSpPr>
          <p:cNvPr id="372" name="Выноска-облако 371"/>
          <p:cNvSpPr/>
          <p:nvPr/>
        </p:nvSpPr>
        <p:spPr>
          <a:xfrm>
            <a:off x="3700956" y="1984484"/>
            <a:ext cx="997169" cy="764628"/>
          </a:xfrm>
          <a:prstGeom prst="cloudCallou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schemeClr val="tx1"/>
                </a:solidFill>
              </a:rPr>
              <a:t>Прием стоматолога в детской поликлинике</a:t>
            </a:r>
          </a:p>
        </p:txBody>
      </p:sp>
      <p:sp>
        <p:nvSpPr>
          <p:cNvPr id="373" name="Выноска-облако 372"/>
          <p:cNvSpPr/>
          <p:nvPr/>
        </p:nvSpPr>
        <p:spPr>
          <a:xfrm>
            <a:off x="5628289" y="1913540"/>
            <a:ext cx="961697" cy="804041"/>
          </a:xfrm>
          <a:prstGeom prst="cloudCallou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" dirty="0">
                <a:solidFill>
                  <a:schemeClr val="tx1"/>
                </a:solidFill>
              </a:rPr>
              <a:t>Прием узких специалистов одновременно</a:t>
            </a:r>
          </a:p>
        </p:txBody>
      </p:sp>
    </p:spTree>
    <p:extLst>
      <p:ext uri="{BB962C8B-B14F-4D97-AF65-F5344CB8AC3E}">
        <p14:creationId xmlns:p14="http://schemas.microsoft.com/office/powerpoint/2010/main" val="544747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План – мероприятий (ключевые моменты)</a:t>
            </a:r>
            <a:endParaRPr lang="ru-RU" sz="3200" b="1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Информирование детей в школе о порядке прохождения профилактического осмотра несовершеннолетних сотрудником отделения организации МП несовершеннолетним в ОО, выдача направления на медосмотр.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Внесение изменений в расписание работы врачей.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Разработка маршрутного листа для прохождения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профосмотра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Разделение по времени начала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профосмотра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на несколько потоков детей.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578100" y="2600324"/>
            <a:ext cx="6400800" cy="3132931"/>
          </a:xfrm>
        </p:spPr>
        <p:txBody>
          <a:bodyPr>
            <a:noAutofit/>
          </a:bodyPr>
          <a:lstStyle/>
          <a:p>
            <a:pPr algn="ctr"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ru-RU" sz="2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План мероприятий по реализации проекта</a:t>
            </a:r>
            <a:br>
              <a:rPr lang="ru-RU" sz="2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«Сокращение времени прохождения профилактического осмотра несовершеннолетних в возрасте 10 лет»</a:t>
            </a:r>
            <a:br>
              <a:rPr lang="ru-RU" sz="2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2578100" y="1066800"/>
            <a:ext cx="6400800" cy="1509713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ru-RU"/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0288510"/>
              </p:ext>
            </p:extLst>
          </p:nvPr>
        </p:nvGraphicFramePr>
        <p:xfrm>
          <a:off x="285750" y="285750"/>
          <a:ext cx="8678738" cy="5362898"/>
        </p:xfrm>
        <a:graphic>
          <a:graphicData uri="http://schemas.openxmlformats.org/drawingml/2006/table">
            <a:tbl>
              <a:tblPr/>
              <a:tblGrid>
                <a:gridCol w="428625"/>
                <a:gridCol w="2214563"/>
                <a:gridCol w="1679575"/>
                <a:gridCol w="1712912"/>
                <a:gridCol w="819150"/>
                <a:gridCol w="1823913"/>
              </a:tblGrid>
              <a:tr h="795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Краткое описание проблемы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Мероприятие по решению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Ответственные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Срок реализации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Ожидаемый результат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9878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Необходимость предварительной записи к специалистам (невролог, стоматолог, эндокринолог, травматолог – ортопед, офтальмолог, педиатр)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Информирование детей в школе  о порядке прохождения профилактического осмотра несовершеннолетних сотрудником отделения организации МП несовершеннолетним в ОО, выдача направления на медосмотр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Зав. поликлиникой (организация).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Дежурный администратор регистратуры (реализация).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Старшая медсестра поликлиники (контроль).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 01.10.2022года.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 Повышение уровня удовлетворенности пациентов порядком оказания МП.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 исключение необходимости самостоятельного обращения в регистратуру для предварительной записи к узким специалистам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</a:tr>
              <a:tr h="2579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E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Потеря пациентами времени, из – за длительные ожидания в очереди в регистратуру дет.поликлиники в часы пик.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E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Информирование детей в школе  о порядке прохождения профилактического осмотра несовершеннолетних сотрудником отделения организации МП несовершеннолетним в ОО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E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Зав. поликлиникой (организация).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Дежурный администратор регистратуры (реализация).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Старшая медсестра поликлиники (контроль).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E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 01.10.2022года.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E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 Повышение уровня удовлетворенности пациентов порядком оказания МП.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 исключение необходимости самостоятельного обращения в регистратуру для предварительной записи к узким специалистам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E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5436732"/>
              </p:ext>
            </p:extLst>
          </p:nvPr>
        </p:nvGraphicFramePr>
        <p:xfrm>
          <a:off x="285750" y="285750"/>
          <a:ext cx="8643938" cy="7878318"/>
        </p:xfrm>
        <a:graphic>
          <a:graphicData uri="http://schemas.openxmlformats.org/drawingml/2006/table">
            <a:tbl>
              <a:tblPr/>
              <a:tblGrid>
                <a:gridCol w="428625"/>
                <a:gridCol w="2214563"/>
                <a:gridCol w="1679575"/>
                <a:gridCol w="1712912"/>
                <a:gridCol w="819150"/>
                <a:gridCol w="1789113"/>
              </a:tblGrid>
              <a:tr h="5715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Краткое описание проблемы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Мероприятие по решению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Ответственные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Срок реализации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Ожидаемый результат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2768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Прием специалистов в разное время в течение нескольких дней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Внесение изменений в расписание работы врачей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Зав. отделением организации мед.помощи несовершеннолетним в ОО (организация).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Зав. поликлиникой (организация).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Дежурный администратор регистратуры (реализация).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Старшая медсестра поликлиники (контроль).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 01.09.2022 года.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1.Сокращение времени, затраченного пациентами на прохождение </a:t>
                      </a:r>
                      <a:r>
                        <a:rPr lang="ru-RU" sz="9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профосмотров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2.Повышение вовлеченности </a:t>
                      </a:r>
                      <a:r>
                        <a:rPr lang="ru-RU" sz="9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медицинсого</a:t>
                      </a: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персонала в процесс планирования и проведения </a:t>
                      </a:r>
                      <a:r>
                        <a:rPr lang="ru-RU" sz="9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профосмотров</a:t>
                      </a: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несовершеннолетних.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 Сокращение протяженности маршрута пациентов при прохождении </a:t>
                      </a:r>
                      <a:r>
                        <a:rPr lang="ru-RU" sz="9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профосмотра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 Повышение мотивации родителей за счет улучшения доступности прохождения </a:t>
                      </a:r>
                      <a:r>
                        <a:rPr lang="ru-RU" sz="9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профосмотра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5. Повышение уровня удовлетворенности пациентов порядком оказания МП.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</a:tr>
              <a:tr h="1928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E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Пересечение потоков «здоровых и «больных» при прохождении профосмотра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E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Внесение изменений в расписание работы врачей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E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Зав. отделением организации мед.помощи несовершеннолетним в ОО (организация).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Зав. поликлиникой (организация).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Дежурный администратор регистратуры (реализация).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Старшая медсестра поликлиники (контроль).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E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 01.10.2022 года.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E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1.Сокращение времени, затраченного пациентами на прохождение </a:t>
                      </a:r>
                      <a:r>
                        <a:rPr lang="ru-RU" sz="8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профосмотров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2.Повышение вовлеченности </a:t>
                      </a:r>
                      <a:r>
                        <a:rPr lang="ru-RU" sz="8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медицинсого</a:t>
                      </a:r>
                      <a:r>
                        <a:rPr lang="ru-RU" sz="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персонала в процесс планирования и проведения </a:t>
                      </a:r>
                      <a:r>
                        <a:rPr lang="ru-RU" sz="8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профосмотров</a:t>
                      </a:r>
                      <a:r>
                        <a:rPr lang="ru-RU" sz="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несовершеннолетних.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 Сокращение протяженности маршрута пациентов при прохождении </a:t>
                      </a:r>
                      <a:r>
                        <a:rPr lang="ru-RU" sz="8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профосмотра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 Повышение мотивации родителей за счет улучшения доступности прохождения </a:t>
                      </a:r>
                      <a:r>
                        <a:rPr lang="ru-RU" sz="8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профосмотра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5. Повышение уровня удовлетворенности пациентов порядком оказания МП.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EF1"/>
                    </a:solidFill>
                  </a:tcPr>
                </a:tc>
              </a:tr>
              <a:tr h="1155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Большое количество детей, подлежащих профосмотру, скученность детей 10 лет в детской поликлинике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Разработка маршрутного листа для прохождения профосмотра,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Разделение по времени начала профосмотра на несолько потоков детей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Зав. отделением организации мед.помощи несовершеннолетним в ОО (организация).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Старшая медсестра поликлиники (контроль).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 01.10.2022 года.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1.Сокращение времени, затраченного пациентами на прохождение </a:t>
                      </a:r>
                      <a:r>
                        <a:rPr lang="ru-RU" sz="9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профосмотров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2.Повышение вовлеченности </a:t>
                      </a:r>
                      <a:r>
                        <a:rPr lang="ru-RU" sz="9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медицинсого</a:t>
                      </a: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персонала в процесс планирования и проведения </a:t>
                      </a:r>
                      <a:r>
                        <a:rPr lang="ru-RU" sz="9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профосмотров</a:t>
                      </a: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несовершеннолетних.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 Сокращение протяженности маршрута пациентов при прохождении </a:t>
                      </a:r>
                      <a:r>
                        <a:rPr lang="ru-RU" sz="9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профосмотра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 Повышение мотивации родителей за счет улучшения доступности прохождения </a:t>
                      </a:r>
                      <a:r>
                        <a:rPr lang="ru-RU" sz="9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профосмотра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5. Повышение уровня удовлетворенности пациентов порядком оказания МП.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6. Увеличение количества детей 10 лет, своевременно прошедших </a:t>
                      </a:r>
                      <a:r>
                        <a:rPr lang="ru-RU" sz="9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профосмотр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36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Достигнутые результаты</a:t>
            </a:r>
            <a:endParaRPr lang="ru-RU" sz="3600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03" name="Содержимое 5"/>
          <p:cNvSpPr>
            <a:spLocks noGrp="1"/>
          </p:cNvSpPr>
          <p:nvPr>
            <p:ph sz="half" idx="2"/>
          </p:nvPr>
        </p:nvSpPr>
        <p:spPr>
          <a:xfrm>
            <a:off x="5276850" y="1524000"/>
            <a:ext cx="3657600" cy="4664075"/>
          </a:xfrm>
        </p:spPr>
        <p:txBody>
          <a:bodyPr/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Доля детей 10 лет, прошедших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профосмотр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 полном объеме , %</a:t>
            </a:r>
          </a:p>
        </p:txBody>
      </p:sp>
      <p:graphicFrame>
        <p:nvGraphicFramePr>
          <p:cNvPr id="30" name="Объект 29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010236421"/>
              </p:ext>
            </p:extLst>
          </p:nvPr>
        </p:nvGraphicFramePr>
        <p:xfrm>
          <a:off x="1435100" y="1524000"/>
          <a:ext cx="3657600" cy="46640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36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Достигнутые</a:t>
            </a:r>
            <a:r>
              <a:rPr lang="ru-RU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 результаты</a:t>
            </a:r>
            <a:endParaRPr lang="ru-RU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27" name="Содержимое 3"/>
          <p:cNvSpPr>
            <a:spLocks noGrp="1"/>
          </p:cNvSpPr>
          <p:nvPr>
            <p:ph sz="half" idx="2"/>
          </p:nvPr>
        </p:nvSpPr>
        <p:spPr>
          <a:xfrm>
            <a:off x="5276850" y="1524000"/>
            <a:ext cx="3657600" cy="4664075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Необходимость посещений поликлиники, раз</a:t>
            </a:r>
          </a:p>
        </p:txBody>
      </p:sp>
      <p:graphicFrame>
        <p:nvGraphicFramePr>
          <p:cNvPr id="9" name="Объект 8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98766267"/>
              </p:ext>
            </p:extLst>
          </p:nvPr>
        </p:nvGraphicFramePr>
        <p:xfrm>
          <a:off x="1435100" y="1524000"/>
          <a:ext cx="3657600" cy="46640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36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Достигнутые результаты</a:t>
            </a:r>
            <a:endParaRPr lang="ru-RU" sz="3600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7277002"/>
              </p:ext>
            </p:extLst>
          </p:nvPr>
        </p:nvGraphicFramePr>
        <p:xfrm>
          <a:off x="357188" y="1600200"/>
          <a:ext cx="8329642" cy="46148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0462"/>
                <a:gridCol w="1214446"/>
                <a:gridCol w="1214446"/>
                <a:gridCol w="1285884"/>
                <a:gridCol w="1114404"/>
              </a:tblGrid>
              <a:tr h="1729228">
                <a:tc>
                  <a:txBody>
                    <a:bodyPr/>
                    <a:lstStyle/>
                    <a:p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Показатель, единица измерения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Значение до реализации проекта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Целевое значение в паспорте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 после реализации проекта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Число измерений показателя после реализации проекта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498664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Необходимость</a:t>
                      </a:r>
                      <a:r>
                        <a:rPr lang="ru-RU" sz="18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посещений поликлиники</a:t>
                      </a: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ru-RU" sz="18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раз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111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38699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Доля</a:t>
                      </a:r>
                      <a:r>
                        <a:rPr lang="ru-RU" sz="18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детей 10 лет, прошедших </a:t>
                      </a:r>
                      <a:r>
                        <a:rPr lang="ru-RU" sz="18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профосмотр</a:t>
                      </a:r>
                      <a:r>
                        <a:rPr lang="ru-RU" sz="18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 полном объеме</a:t>
                      </a: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, %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92,5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111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36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Достигнутые результаты</a:t>
            </a:r>
            <a:endParaRPr lang="ru-RU" sz="3600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 ходе реализации проекта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«Сокращение времени прохождения профилактического осмотра несовершеннолетних в возрасте 10 лет»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удалось:</a:t>
            </a:r>
          </a:p>
          <a:p>
            <a:pPr>
              <a:buFont typeface="Gill Sans MT"/>
              <a:buAutoNum type="arabicPeriod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Исключить необходимость самостоятельного обращения в регистратуру для предварительной записи к узким специалистам на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профосмотр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Gill Sans MT"/>
              <a:buAutoNum type="arabicPeriod"/>
            </a:pPr>
            <a:r>
              <a:rPr lang="ru-RU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Исключить пресечения «здоровых» и «больных при прохождении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профосмотров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несовершеннолетних</a:t>
            </a:r>
          </a:p>
          <a:p>
            <a:pPr>
              <a:buFont typeface="Gill Sans MT"/>
              <a:buAutoNum type="arabicPeriod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Сократить время, затрачиваемого пациентом на прохождение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профосмотра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Gill Sans MT"/>
              <a:buAutoNum type="arabicPeriod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Увеличить кол-во детей, своевременно прошедших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профосмотр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до 92,5 %</a:t>
            </a:r>
          </a:p>
          <a:p>
            <a:pPr>
              <a:buFont typeface="Gill Sans MT"/>
              <a:buAutoNum type="arabicPeriod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Повысить мотивацию родителей за счет улучшения доступности прохождения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профосмотра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2" pitchFamily="18" charset="2"/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36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Фотоматериалы по проекту</a:t>
            </a:r>
            <a:endParaRPr lang="ru-RU" sz="3600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4550" y="1447800"/>
            <a:ext cx="3600450" cy="4800600"/>
          </a:xfrm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4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Фотоматериалы по проекту</a:t>
            </a:r>
            <a:endParaRPr lang="ru-RU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4550" y="1447800"/>
            <a:ext cx="3600450" cy="4800600"/>
          </a:xfrm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40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Фотоматериалы по проекту</a:t>
            </a:r>
            <a:endParaRPr lang="ru-RU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4550" y="1447800"/>
            <a:ext cx="3600450" cy="4800600"/>
          </a:xfrm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Заголовок 1"/>
          <p:cNvSpPr>
            <a:spLocks noGrp="1"/>
          </p:cNvSpPr>
          <p:nvPr>
            <p:ph type="title"/>
          </p:nvPr>
        </p:nvSpPr>
        <p:spPr bwMode="auto">
          <a:xfrm>
            <a:off x="5886450" y="1066800"/>
            <a:ext cx="2743200" cy="19812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Фотоматериалы по проекту</a:t>
            </a:r>
            <a:endParaRPr lang="ru-RU" sz="2400" smtClean="0"/>
          </a:p>
        </p:txBody>
      </p:sp>
      <p:pic>
        <p:nvPicPr>
          <p:cNvPr id="3" name="Рисунок 2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78" b="20178"/>
          <a:stretch>
            <a:fillRect/>
          </a:stretch>
        </p:blipFill>
        <p:spPr/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Заголовок 1"/>
          <p:cNvSpPr>
            <a:spLocks noGrp="1"/>
          </p:cNvSpPr>
          <p:nvPr>
            <p:ph type="title"/>
          </p:nvPr>
        </p:nvSpPr>
        <p:spPr bwMode="auto">
          <a:xfrm>
            <a:off x="5886450" y="1066800"/>
            <a:ext cx="2743200" cy="19812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Фотоматериалы по проекту</a:t>
            </a:r>
            <a:endParaRPr lang="ru-RU" dirty="0" smtClean="0"/>
          </a:p>
        </p:txBody>
      </p:sp>
      <p:pic>
        <p:nvPicPr>
          <p:cNvPr id="3" name="Рисунок 2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78" b="20178"/>
          <a:stretch>
            <a:fillRect/>
          </a:stretch>
        </p:blipFill>
        <p:spPr/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Фотоматериалы по проекту</a:t>
            </a:r>
            <a:endParaRPr lang="ru-RU" dirty="0"/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78" b="20178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402778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644650" y="274638"/>
            <a:ext cx="749935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4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Достигнутые результаты</a:t>
            </a:r>
            <a:endParaRPr lang="ru-RU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1644650" y="1447800"/>
            <a:ext cx="7499350" cy="4800600"/>
          </a:xfrm>
        </p:spPr>
        <p:txBody>
          <a:bodyPr>
            <a:normAutofit/>
          </a:bodyPr>
          <a:lstStyle/>
          <a:p>
            <a:pPr marL="365760" indent="-283464"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i="1" u="sng" dirty="0" smtClean="0">
                <a:latin typeface="Times New Roman" pitchFamily="18" charset="0"/>
                <a:cs typeface="Times New Roman" pitchFamily="18" charset="0"/>
              </a:rPr>
              <a:t>Разработаны и утверждены:</a:t>
            </a:r>
          </a:p>
          <a:p>
            <a:pPr marL="425196" indent="-342900" algn="just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Алгоритм (схема) прохождения несовершеннолетними профилактического осмотра</a:t>
            </a:r>
          </a:p>
          <a:p>
            <a:pPr marL="425196" indent="-342900" algn="just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Схема маршрутизации прохождения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профосмотра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425196" indent="-342900" algn="just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Шаблон осмотра педиатра</a:t>
            </a:r>
          </a:p>
          <a:p>
            <a:pPr marL="425196" indent="-342900" algn="just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Анкета для родителей, для оценки  мотивации за счет доступности прохождения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профосмотра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8037"/>
            <a:ext cx="9144000" cy="5521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986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7547"/>
            <a:ext cx="9144000" cy="6342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2370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12" y="4762"/>
            <a:ext cx="8943975" cy="6848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50455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482502" y="548680"/>
            <a:ext cx="26016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Маршрутный лист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5186102"/>
              </p:ext>
            </p:extLst>
          </p:nvPr>
        </p:nvGraphicFramePr>
        <p:xfrm>
          <a:off x="412779" y="1025622"/>
          <a:ext cx="7902422" cy="2760926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3951211"/>
                <a:gridCol w="3951211"/>
              </a:tblGrid>
              <a:tr h="21375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Врач-специалист (6 лет, 2016г.р.)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кабинеты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4717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- ОАК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- ОАМ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450340" algn="ctr"/>
                        </a:tabLst>
                      </a:pPr>
                      <a:r>
                        <a:rPr lang="ru-RU" sz="1200">
                          <a:effectLst/>
                        </a:rPr>
                        <a:t>- эндокринолог	1 этаж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- стоматолог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-  невролог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962150" algn="l"/>
                        </a:tabLst>
                      </a:pPr>
                      <a:r>
                        <a:rPr lang="ru-RU" sz="1200">
                          <a:effectLst/>
                        </a:rPr>
                        <a:t>- окулист	2 этаж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847850" algn="l"/>
                        </a:tabLst>
                      </a:pPr>
                      <a:r>
                        <a:rPr lang="ru-RU" sz="1200">
                          <a:effectLst/>
                        </a:rPr>
                        <a:t>- травматолог - ортопед	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- педиатр (после всех специалистов)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- № 116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r>
                        <a:rPr lang="ru-RU" sz="1200" dirty="0">
                          <a:effectLst/>
                        </a:rPr>
                        <a:t>- № 1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r>
                        <a:rPr lang="ru-RU" sz="1200" dirty="0">
                          <a:effectLst/>
                        </a:rPr>
                        <a:t>-  № 19	1 этаж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- № 111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/>
                      </a:r>
                      <a:br>
                        <a:rPr lang="ru-RU" sz="1100" dirty="0">
                          <a:effectLst/>
                        </a:rPr>
                      </a:br>
                      <a:r>
                        <a:rPr lang="ru-RU" sz="1200" dirty="0">
                          <a:effectLst/>
                        </a:rPr>
                        <a:t>- № 23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9175" algn="l"/>
                        </a:tabLst>
                      </a:pPr>
                      <a:r>
                        <a:rPr lang="ru-RU" sz="1200" dirty="0">
                          <a:effectLst/>
                        </a:rPr>
                        <a:t>- № 214	2 этаж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914400" algn="l"/>
                        </a:tabLst>
                      </a:pPr>
                      <a:r>
                        <a:rPr lang="ru-RU" sz="1200" dirty="0">
                          <a:effectLst/>
                        </a:rPr>
                        <a:t>- № 213	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0" name="Правая фигурная скобка 9"/>
          <p:cNvSpPr>
            <a:spLocks/>
          </p:cNvSpPr>
          <p:nvPr/>
        </p:nvSpPr>
        <p:spPr bwMode="auto">
          <a:xfrm>
            <a:off x="1403648" y="1340768"/>
            <a:ext cx="311721" cy="853058"/>
          </a:xfrm>
          <a:prstGeom prst="rightBrace">
            <a:avLst>
              <a:gd name="adj1" fmla="val 27045"/>
              <a:gd name="adj2" fmla="val 39287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ru-RU"/>
          </a:p>
        </p:txBody>
      </p:sp>
      <p:sp>
        <p:nvSpPr>
          <p:cNvPr id="11" name="Правая фигурная скобка 10"/>
          <p:cNvSpPr>
            <a:spLocks/>
          </p:cNvSpPr>
          <p:nvPr/>
        </p:nvSpPr>
        <p:spPr bwMode="auto">
          <a:xfrm>
            <a:off x="5076056" y="1257543"/>
            <a:ext cx="272497" cy="936283"/>
          </a:xfrm>
          <a:prstGeom prst="rightBrace">
            <a:avLst>
              <a:gd name="adj1" fmla="val 34091"/>
              <a:gd name="adj2" fmla="val 50000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ru-RU"/>
          </a:p>
        </p:txBody>
      </p:sp>
      <p:sp>
        <p:nvSpPr>
          <p:cNvPr id="12" name="Правая фигурная скобка 11"/>
          <p:cNvSpPr>
            <a:spLocks/>
          </p:cNvSpPr>
          <p:nvPr/>
        </p:nvSpPr>
        <p:spPr bwMode="auto">
          <a:xfrm>
            <a:off x="5113214" y="2533357"/>
            <a:ext cx="198180" cy="863461"/>
          </a:xfrm>
          <a:prstGeom prst="rightBrace">
            <a:avLst>
              <a:gd name="adj1" fmla="val 52941"/>
              <a:gd name="adj2" fmla="val 50000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ru-RU"/>
          </a:p>
        </p:txBody>
      </p:sp>
      <p:sp>
        <p:nvSpPr>
          <p:cNvPr id="13" name="Правая фигурная скобка 12"/>
          <p:cNvSpPr>
            <a:spLocks/>
          </p:cNvSpPr>
          <p:nvPr/>
        </p:nvSpPr>
        <p:spPr bwMode="auto">
          <a:xfrm>
            <a:off x="2123728" y="2348880"/>
            <a:ext cx="148635" cy="894671"/>
          </a:xfrm>
          <a:prstGeom prst="rightBrace">
            <a:avLst>
              <a:gd name="adj1" fmla="val 52941"/>
              <a:gd name="adj2" fmla="val 50000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0909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260648"/>
            <a:ext cx="4734272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b="1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Маршрутный лист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1485900" y="1841500"/>
            <a:ext cx="914400" cy="9144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Педиатр (каб. 112)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5410200" y="1955800"/>
            <a:ext cx="923925" cy="904875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Стоматолог (каб. 111)</a:t>
            </a: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1704975" y="3657600"/>
            <a:ext cx="914400" cy="89535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Эндокринолог (каб. 19)</a:t>
            </a: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5495925" y="3362325"/>
            <a:ext cx="933450" cy="1095375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Травматолог-ортопед (каб.213)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2609850" y="5114290"/>
            <a:ext cx="904875" cy="1190625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Офтальмолог (каб. 214)</a:t>
            </a: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4486275" y="4990465"/>
            <a:ext cx="914400" cy="1190625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r>
              <a:rPr lang="ru-RU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Невролог (каб.23)</a:t>
            </a:r>
          </a:p>
        </p:txBody>
      </p:sp>
      <p:cxnSp>
        <p:nvCxnSpPr>
          <p:cNvPr id="28" name="Прямая со стрелкой 27"/>
          <p:cNvCxnSpPr/>
          <p:nvPr/>
        </p:nvCxnSpPr>
        <p:spPr>
          <a:xfrm>
            <a:off x="4438650" y="1783715"/>
            <a:ext cx="962025" cy="7334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2447925" y="2022475"/>
            <a:ext cx="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>
            <a:off x="5953125" y="2847975"/>
            <a:ext cx="45085" cy="4667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flipH="1">
            <a:off x="3619500" y="5511800"/>
            <a:ext cx="819150" cy="4508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H="1" flipV="1">
            <a:off x="2238375" y="4626610"/>
            <a:ext cx="419100" cy="48577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flipH="1">
            <a:off x="5467350" y="4579620"/>
            <a:ext cx="302260" cy="43815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>
            <a:off x="5353050" y="2797810"/>
            <a:ext cx="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V="1">
            <a:off x="2057400" y="2868295"/>
            <a:ext cx="73660" cy="51435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6" name="Скругленный прямоугольник 35"/>
          <p:cNvSpPr/>
          <p:nvPr/>
        </p:nvSpPr>
        <p:spPr>
          <a:xfrm>
            <a:off x="3371850" y="1485900"/>
            <a:ext cx="971550" cy="104775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sz="11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Сотрудник ДШО (стойка у регистратуры)</a:t>
            </a:r>
            <a:endParaRPr lang="ru-RU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7" name="Rectangle 4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8" name="Rectangle 42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hangingPunct="0">
              <a:tabLst>
                <a:tab pos="7924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tabLst>
                <a:tab pos="7924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tabLst>
                <a:tab pos="7924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tabLst>
                <a:tab pos="7924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tabLst>
                <a:tab pos="7924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7924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7924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7924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7924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924800" algn="l"/>
              </a:tabLst>
            </a:pPr>
            <a:endParaRPr kumimoji="0" lang="ru-RU" altLang="ru-RU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924800" algn="l"/>
              </a:tabLst>
            </a:pPr>
            <a:r>
              <a:rPr kumimoji="0" lang="ru-RU" altLang="ru-RU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	</a:t>
            </a:r>
            <a:endParaRPr kumimoji="0" lang="ru-RU" alt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924800" algn="l"/>
              </a:tabLst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9" name="Rectangle 45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hangingPunct="0">
              <a:tabLst>
                <a:tab pos="70770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tabLst>
                <a:tab pos="70770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tabLst>
                <a:tab pos="70770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tabLst>
                <a:tab pos="70770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tabLst>
                <a:tab pos="70770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70770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70770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70770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70770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077075" algn="l"/>
              </a:tabLst>
            </a:pPr>
            <a:endParaRPr kumimoji="0" lang="ru-RU" alt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077075" algn="l"/>
              </a:tabLst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077075" algn="l"/>
              </a:tabLst>
            </a:pPr>
            <a:r>
              <a:rPr kumimoji="0" lang="ru-RU" altLang="ru-RU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	</a:t>
            </a:r>
            <a:endParaRPr kumimoji="0" lang="ru-RU" alt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077075" algn="l"/>
              </a:tabLst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0" name="Rectangle 48"/>
          <p:cNvSpPr>
            <a:spLocks noChangeArrowheads="1"/>
          </p:cNvSpPr>
          <p:nvPr/>
        </p:nvSpPr>
        <p:spPr bwMode="auto">
          <a:xfrm>
            <a:off x="0" y="914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hangingPunct="0">
              <a:tabLst>
                <a:tab pos="67151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tabLst>
                <a:tab pos="67151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tabLst>
                <a:tab pos="67151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tabLst>
                <a:tab pos="67151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tabLst>
                <a:tab pos="67151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67151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67151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67151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67151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715125" algn="l"/>
              </a:tabLst>
            </a:pPr>
            <a:endParaRPr kumimoji="0" lang="ru-RU" alt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715125" algn="l"/>
              </a:tabLst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715125" algn="l"/>
              </a:tabLst>
            </a:pPr>
            <a:r>
              <a:rPr kumimoji="0" lang="ru-RU" altLang="ru-RU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	</a:t>
            </a:r>
            <a:endParaRPr kumimoji="0" lang="ru-RU" alt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715125" algn="l"/>
              </a:tabLst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1" name="Rectangle 51"/>
          <p:cNvSpPr>
            <a:spLocks noChangeArrowheads="1"/>
          </p:cNvSpPr>
          <p:nvPr/>
        </p:nvSpPr>
        <p:spPr bwMode="auto">
          <a:xfrm>
            <a:off x="0" y="1371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hangingPunct="0">
              <a:tabLst>
                <a:tab pos="228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tabLst>
                <a:tab pos="228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tabLst>
                <a:tab pos="228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tabLst>
                <a:tab pos="228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tabLst>
                <a:tab pos="228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0" algn="l"/>
              </a:tabLst>
            </a:pPr>
            <a:endParaRPr kumimoji="0" lang="ru-RU" altLang="ru-RU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0" algn="l"/>
              </a:tabLst>
            </a:pPr>
            <a:r>
              <a:rPr kumimoji="0" lang="ru-RU" altLang="ru-RU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	</a:t>
            </a: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7208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3202"/>
            <a:ext cx="9144000" cy="5671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583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3799" y="0"/>
            <a:ext cx="64364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55326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753</TotalTime>
  <Words>1577</Words>
  <Application>Microsoft Office PowerPoint</Application>
  <PresentationFormat>Экран (4:3)</PresentationFormat>
  <Paragraphs>418</Paragraphs>
  <Slides>30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9" baseType="lpstr">
      <vt:lpstr>Arial</vt:lpstr>
      <vt:lpstr>Calibri</vt:lpstr>
      <vt:lpstr>Corbel</vt:lpstr>
      <vt:lpstr>Georgia</vt:lpstr>
      <vt:lpstr>Gill Sans MT</vt:lpstr>
      <vt:lpstr>Times New Roman</vt:lpstr>
      <vt:lpstr>Verdana</vt:lpstr>
      <vt:lpstr>Wingdings 2</vt:lpstr>
      <vt:lpstr>Солнцестояние</vt:lpstr>
      <vt:lpstr>ГОБУЗ «Кольская ЦРБ»</vt:lpstr>
      <vt:lpstr>Презентация PowerPoint</vt:lpstr>
      <vt:lpstr>Проблемы, послужившие основанием для вступления в проект</vt:lpstr>
      <vt:lpstr>Презентация PowerPoint</vt:lpstr>
      <vt:lpstr>   Паспорт проекта  «Сокращение времени прохождения профилактического осмотра несовершеннолетних в возрасте 10 лет»    </vt:lpstr>
      <vt:lpstr>Общие сведения о проекте Цель: сокращение вреени прохождения профилактического осмотра несовершеннолетних в возрасте 10 лет</vt:lpstr>
      <vt:lpstr>Презентация PowerPoint</vt:lpstr>
      <vt:lpstr>Презентация PowerPoint</vt:lpstr>
      <vt:lpstr>План – мероприятий (ключевые моменты)</vt:lpstr>
      <vt:lpstr>План мероприятий по реализации проекта «Сокращение времени прохождения профилактического осмотра несовершеннолетних в возрасте 10 лет»                      »</vt:lpstr>
      <vt:lpstr>Презентация PowerPoint</vt:lpstr>
      <vt:lpstr>Презентация PowerPoint</vt:lpstr>
      <vt:lpstr>Достигнутые результаты</vt:lpstr>
      <vt:lpstr>Достигнутые результаты</vt:lpstr>
      <vt:lpstr>Достигнутые результаты</vt:lpstr>
      <vt:lpstr>Достигнутые результаты</vt:lpstr>
      <vt:lpstr>Фотоматериалы по проекту</vt:lpstr>
      <vt:lpstr>Фотоматериалы по проекту</vt:lpstr>
      <vt:lpstr>Фотоматериалы по проекту</vt:lpstr>
      <vt:lpstr>Фотоматериалы по проекту</vt:lpstr>
      <vt:lpstr>Фотоматериалы по проекту</vt:lpstr>
      <vt:lpstr>Фотоматериалы по проекту</vt:lpstr>
      <vt:lpstr>Достигнутые результаты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Grizli777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ГОБУЗ «Кольская ЦРБ»</dc:title>
  <dc:creator>Lenovo</dc:creator>
  <cp:lastModifiedBy>Буркова Елизавета Николаевна</cp:lastModifiedBy>
  <cp:revision>78</cp:revision>
  <dcterms:created xsi:type="dcterms:W3CDTF">2020-11-01T07:50:26Z</dcterms:created>
  <dcterms:modified xsi:type="dcterms:W3CDTF">2022-10-21T17:02:14Z</dcterms:modified>
</cp:coreProperties>
</file>