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74" r:id="rId15"/>
    <p:sldId id="268" r:id="rId16"/>
    <p:sldId id="269" r:id="rId17"/>
    <p:sldId id="272" r:id="rId18"/>
    <p:sldId id="275" r:id="rId19"/>
    <p:sldId id="276" r:id="rId20"/>
    <p:sldId id="277" r:id="rId21"/>
    <p:sldId id="278" r:id="rId22"/>
    <p:sldId id="279" r:id="rId23"/>
    <p:sldId id="283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570" autoAdjust="0"/>
  </p:normalViewPr>
  <p:slideViewPr>
    <p:cSldViewPr>
      <p:cViewPr varScale="1">
        <p:scale>
          <a:sx n="92" d="100"/>
          <a:sy n="92" d="100"/>
        </p:scale>
        <p:origin x="21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10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2">
                  <c:v>20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-1803009680"/>
        <c:axId val="-1802997168"/>
        <c:axId val="0"/>
      </c:bar3DChart>
      <c:catAx>
        <c:axId val="-18030096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802997168"/>
        <c:crosses val="autoZero"/>
        <c:auto val="1"/>
        <c:lblAlgn val="ctr"/>
        <c:lblOffset val="100"/>
        <c:noMultiLvlLbl val="0"/>
      </c:catAx>
      <c:valAx>
        <c:axId val="-18029971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18030096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2">
                  <c:v>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</c:v>
                </c:pt>
                <c:pt idx="2">
                  <c:v>стало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-1802999888"/>
        <c:axId val="-1802995536"/>
        <c:axId val="-1765218592"/>
      </c:bar3DChart>
      <c:catAx>
        <c:axId val="-18029998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802995536"/>
        <c:crosses val="autoZero"/>
        <c:auto val="1"/>
        <c:lblAlgn val="ctr"/>
        <c:lblOffset val="100"/>
        <c:noMultiLvlLbl val="0"/>
      </c:catAx>
      <c:valAx>
        <c:axId val="-18029955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1802999888"/>
        <c:crosses val="autoZero"/>
        <c:crossBetween val="between"/>
      </c:valAx>
      <c:serAx>
        <c:axId val="-1765218592"/>
        <c:scaling>
          <c:orientation val="minMax"/>
        </c:scaling>
        <c:delete val="1"/>
        <c:axPos val="b"/>
        <c:majorTickMark val="out"/>
        <c:minorTickMark val="none"/>
        <c:tickLblPos val="nextTo"/>
        <c:crossAx val="-1802995536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 14</c:v>
                </c:pt>
                <c:pt idx="2">
                  <c:v>стало 7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 14</c:v>
                </c:pt>
                <c:pt idx="2">
                  <c:v>стало 7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1">
                  <c:v>было 14</c:v>
                </c:pt>
                <c:pt idx="2">
                  <c:v>стало 7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-1802998256"/>
        <c:axId val="-1803006960"/>
        <c:axId val="-1765214848"/>
      </c:bar3DChart>
      <c:catAx>
        <c:axId val="-18029982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803006960"/>
        <c:crosses val="autoZero"/>
        <c:auto val="1"/>
        <c:lblAlgn val="ctr"/>
        <c:lblOffset val="100"/>
        <c:noMultiLvlLbl val="0"/>
      </c:catAx>
      <c:valAx>
        <c:axId val="-18030069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1802998256"/>
        <c:crosses val="autoZero"/>
        <c:crossBetween val="between"/>
      </c:valAx>
      <c:serAx>
        <c:axId val="-1765214848"/>
        <c:scaling>
          <c:orientation val="minMax"/>
        </c:scaling>
        <c:delete val="1"/>
        <c:axPos val="b"/>
        <c:majorTickMark val="out"/>
        <c:minorTickMark val="none"/>
        <c:tickLblPos val="nextTo"/>
        <c:crossAx val="-1803006960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842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652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531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274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65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662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9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23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120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209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4759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275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5345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238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914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518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A4074-34B8-4E05-AF11-9AEEFA235ADA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32A942C-7E8B-4E3D-BDE8-82117E41EA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652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1.xls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emf"/><Relationship Id="rId4" Type="http://schemas.openxmlformats.org/officeDocument/2006/relationships/oleObject" Target="../embeddings/_____Microsoft_Excel_97-20032.xls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emf"/><Relationship Id="rId4" Type="http://schemas.openxmlformats.org/officeDocument/2006/relationships/oleObject" Target="../embeddings/_____Microsoft_Excel_97-20033.xls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-31173"/>
            <a:ext cx="6684730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ГОБУЗ «Кольская ЦРБ»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г</a:t>
            </a:r>
            <a:r>
              <a:rPr lang="ru-RU" sz="2700" dirty="0" smtClean="0">
                <a:solidFill>
                  <a:schemeClr val="accent2">
                    <a:lumMod val="75000"/>
                  </a:schemeClr>
                </a:solidFill>
              </a:rPr>
              <a:t>. Кола</a:t>
            </a:r>
            <a:endParaRPr lang="ru-RU" sz="2700" b="1" dirty="0">
              <a:solidFill>
                <a:schemeClr val="accent2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9552" y="2492896"/>
            <a:ext cx="7416824" cy="4176464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Организация проведения ЭКГ-, </a:t>
            </a:r>
            <a:r>
              <a:rPr lang="en-US" sz="3600" b="1" dirty="0" err="1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Rq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-исследований, спирографии у детского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населения</a:t>
            </a: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Гришко Б.В.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7067128" cy="4483113"/>
          </a:xfrm>
        </p:spPr>
        <p:txBody>
          <a:bodyPr>
            <a:noAutofit/>
          </a:bodyPr>
          <a:lstStyle/>
          <a:p>
            <a:pPr lvl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Детское отделение поликлиники обеспечивает лечебно-профилактическую помощь детям до 18 лет (17 лет 11мес. 29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Обслуживаемое детское население г. Кола – более 2100 детей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Консультативная и лечебная помощь всех профилей оказывается всему детскому населению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района, а это более 9300 детей.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Проблемы, послужившие основанием для вступления в проект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реализации регионального проекта Мурманской области «Развитие системы оказания первичной медико-санитарной помощи»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ГОБУЗ «Кольская ЦРБ» издан Приказ № 83 от 31.01.2020г. «О реализации мероприятий проекта «Новая поликлиника».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реализацию взято направление о функциональной диагностике детскому населению г.Кола: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проведения ЭКГ-,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исследований, спирографии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 детского населения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Разработаны и утверждены паспорт проекта, план – график по реализации комплексных мероприятий.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 анализ текущей ситуации. Разработаны и графически оформлены текущие карты процессов. Проведен поиск и выявление проблем по каждому направлению. По итогам разработаны и графически оформлены целевые карты процессов. Выполнено внедрение улучшений, по результатам которого проведен анализ.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571472" y="3143248"/>
            <a:ext cx="1571636" cy="121444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31.01.20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2143108" y="3143248"/>
            <a:ext cx="1714512" cy="135732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3929058" y="3143248"/>
            <a:ext cx="1643074" cy="141332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Дорожная карта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трелка вправо с вырезом 16"/>
          <p:cNvSpPr/>
          <p:nvPr/>
        </p:nvSpPr>
        <p:spPr>
          <a:xfrm>
            <a:off x="5643570" y="3071810"/>
            <a:ext cx="1500198" cy="150019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- мероприятий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7143768" y="3071810"/>
            <a:ext cx="1835664" cy="150019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Окончание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Паспорт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проекта 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Организация проведения ЭКГ-,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- исследований, спирографии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у детского населения»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2116801"/>
              </p:ext>
            </p:extLst>
          </p:nvPr>
        </p:nvGraphicFramePr>
        <p:xfrm>
          <a:off x="500034" y="404664"/>
          <a:ext cx="8229600" cy="589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240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Заказчик проекта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 Пациенты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Процесс: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проведение ЭКГ,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-исследований, спирографии детям 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Границы процесса: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 момента направления на исследование (ЭКГ,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-исследования, спирография) до окончания исследования 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Руководитель проекта: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Главный врач ГОБУЗ «Кольская ЦРБ»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Гришко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Б.В.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Состав рабочей группы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 Буркова Е.Н. – заведующая отделением организации медицинской помощи несовершеннолетним в образовательных организациях, Девяткина Л.И. – заведующая детским отделением поликлиники, Проскурина Л.Н. – старшая медицинская сестра детского отделения поликлиники, Сучкова И.И. – заведующая хозяйством поликлиники, Мишина С.Н. – администратор детского отделения поликлиники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098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Обоснование выбора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Длительный срок ожидания проведения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ЭКГ-исследования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планового Rg-исследования.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Пересечение потоков детского и взрослого населения при проведении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ЭКГ-исследования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спирографии,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-исследований.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Пересечение потоков «здоровых» и «больных» детей при проведении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ЭКГ-исследования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спирографии,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исследований.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Наличие очередей пациентов у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ЭКГ-кабинета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-кабинета, кабинета спирографии в связи с отсутствием предварительной записи на исследование.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519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Цели и плановый эффект: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u="sng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Ключевые события: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200" b="1" u="none" strike="noStrike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1.Формирование паспорта проекта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30.03.2020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2.Анализ текущей ситуации ‒ 30.03.2020-10.04.2020:</a:t>
                      </a:r>
                    </a:p>
                    <a:p>
                      <a:pPr lvl="0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разработка текущей карты процесса, выявление проблем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30.03.2020-02.04.2020;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разработка целевой карты процесса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0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.04.2020-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6.04.2020;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разработка плана мероприятий реализации проекта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Symbol"/>
                        </a:rPr>
                        <a:t>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07.04.2020-10.04.2020;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3.Kick -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off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встреча – 13.04.2020;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4.Внедрение улучшений – 14.04.2020-30.04.2020;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5.Закрепление результатов и закрытие проекта – 06.05.2020-20.05.2020.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756949"/>
              </p:ext>
            </p:extLst>
          </p:nvPr>
        </p:nvGraphicFramePr>
        <p:xfrm>
          <a:off x="611560" y="3861048"/>
          <a:ext cx="3929091" cy="2376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000132"/>
                <a:gridCol w="1000133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Текущий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Целевой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0336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Время ожидания ЭКГ – исследования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детям, дней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более 3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1123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Время ожидания проведения планового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Rg</a:t>
                      </a:r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детям, дней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Более 14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более 7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1123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ЭКГ-, </a:t>
                      </a:r>
                      <a:r>
                        <a:rPr lang="en-US" sz="10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Rg</a:t>
                      </a:r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-, спирографии по предварительной записи, %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менее 80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1123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ЭКГ-, </a:t>
                      </a:r>
                      <a:r>
                        <a:rPr lang="ru-RU" sz="10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вполняемых</a:t>
                      </a:r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детям в неделю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Общие сведения о проекте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повышение доступности функциональной диагностики детям, сократить сроки ожидания и ликвидировать очереди у кабинетов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Причины выбора:</a:t>
            </a:r>
          </a:p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Длительный срок ожидания проведения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ЭКГ-исследования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планового Rg-исследования.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Пересечение потоков детского и взрослого населения при проведении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ЭКГ-исследования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спирографии,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-исследований.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 Пересечение потоков «здоровых» и «больных» детей при проведении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ЭКГ-исследования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спирографии,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 исследований.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 Наличие очередей пациентов 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ЭКГ-кабинета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-кабинета, кабинета спирографии в связи с отсутствием предварительной записи на исследование.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16503984"/>
              </p:ext>
            </p:extLst>
          </p:nvPr>
        </p:nvGraphicFramePr>
        <p:xfrm>
          <a:off x="3868738" y="2160589"/>
          <a:ext cx="3007518" cy="407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759"/>
                <a:gridCol w="1503759"/>
              </a:tblGrid>
              <a:tr h="778361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</a:tr>
              <a:tr h="99819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ЭКГ – исследований в неделю - 10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ЭКГ – исследований в неделю - 20</a:t>
                      </a:r>
                    </a:p>
                  </a:txBody>
                  <a:tcPr marL="69946" marR="69946"/>
                </a:tc>
              </a:tr>
              <a:tr h="115144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ожидания ЭКГ – 7 дней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ожидания ЭКГ – не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более 3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дней</a:t>
                      </a:r>
                    </a:p>
                  </a:txBody>
                  <a:tcPr marL="69946" marR="69946"/>
                </a:tc>
              </a:tr>
              <a:tr h="114872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ожидания планового </a:t>
                      </a:r>
                      <a:r>
                        <a:rPr lang="en-US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Rg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более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14 дней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ожидания планового </a:t>
                      </a:r>
                      <a:r>
                        <a:rPr lang="en-US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Rg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не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более 7 дней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Карта текущего состояния процесса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текущая (ЭКГ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Карта текущего состояния процесса</a:t>
            </a:r>
            <a:endParaRPr lang="ru-RU" sz="3200" dirty="0"/>
          </a:p>
        </p:txBody>
      </p:sp>
      <p:pic>
        <p:nvPicPr>
          <p:cNvPr id="4" name="Содержимое 3" descr="текущая -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Карта текущего состояния процесса</a:t>
            </a:r>
            <a:endParaRPr lang="ru-RU" sz="3600" dirty="0"/>
          </a:p>
        </p:txBody>
      </p:sp>
      <p:pic>
        <p:nvPicPr>
          <p:cNvPr id="4" name="Содержимое 3" descr="текущая -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Карта текущего состояния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состояния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процесса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текущая - Rg, спир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Карта текущего состояния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состояния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процесса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1092429"/>
              </p:ext>
            </p:extLst>
          </p:nvPr>
        </p:nvGraphicFramePr>
        <p:xfrm>
          <a:off x="500034" y="1285860"/>
          <a:ext cx="6880278" cy="4714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Worksheet" r:id="rId4" imgW="12334873" imgH="5943789" progId="">
                  <p:embed/>
                </p:oleObj>
              </mc:Choice>
              <mc:Fallback>
                <p:oleObj name="Worksheet" r:id="rId4" imgW="12334873" imgH="5943789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4" y="1285860"/>
                        <a:ext cx="6880278" cy="47149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целевая ЭКГ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214422"/>
            <a:ext cx="6779096" cy="46490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285720" y="1142985"/>
          <a:ext cx="8643998" cy="550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Worksheet" r:id="rId4" imgW="12287216" imgH="7200947" progId="">
                  <p:embed/>
                </p:oleObj>
              </mc:Choice>
              <mc:Fallback>
                <p:oleObj name="Worksheet" r:id="rId4" imgW="12287216" imgH="720094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20" y="1142985"/>
                        <a:ext cx="8643998" cy="550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200408_1419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857232"/>
            <a:ext cx="8229600" cy="56436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  <a:endParaRPr lang="ru-RU" sz="3600" dirty="0"/>
          </a:p>
        </p:txBody>
      </p:sp>
      <p:pic>
        <p:nvPicPr>
          <p:cNvPr id="4" name="Содержимое 3" descr="целевая Rg, спир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500035" y="1643051"/>
          <a:ext cx="8215370" cy="4500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Worksheet" r:id="rId4" imgW="12363618" imgH="7886841" progId="">
                  <p:embed/>
                </p:oleObj>
              </mc:Choice>
              <mc:Fallback>
                <p:oleObj name="Worksheet" r:id="rId4" imgW="12363618" imgH="7886841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5" y="1643051"/>
                        <a:ext cx="8215370" cy="45005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200408_1418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42918"/>
            <a:ext cx="8229600" cy="57864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План – мероприятий (ключевые моменты)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Проведение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ЭКГ   - исследования детям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детской поликлинике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Срок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ожидания ЭКГ – исследования 3 дня (выполнение исследования 2 раза в неделю – вторник, пятница)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Предварительная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запись на ЭКГ – исследование в МИС «Ариадна»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роведение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планового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исследования детям в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кабинете взрослой поликлиники по предварительной записи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роведение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спирографии детям по предварительной записи.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План мероприятий по реализации проекта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«Организация проведения ЭКГ-, </a:t>
            </a:r>
            <a:r>
              <a:rPr lang="en-US" sz="1800" b="1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– исследований, спирографии у детского населения»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071547"/>
          <a:ext cx="8472517" cy="566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24"/>
                <a:gridCol w="1357322"/>
                <a:gridCol w="2143140"/>
                <a:gridCol w="2395080"/>
                <a:gridCol w="514826"/>
                <a:gridCol w="1662125"/>
              </a:tblGrid>
              <a:tr h="501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Краткое описание проблемы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Мероприятие по решению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Ответственные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Срок реализации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1366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Ожидаемый результат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34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Потеря пациентами времени, из – за длительного ожидания в очереди в регистратуру дет.поликлиники в часы пик.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Информирование пациентов о порядке прохождения ЭКГ – исследования, </a:t>
                      </a: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Rg </a:t>
                      </a: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– исследования, спирометрии детям дежурным администратором регистратуры.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Зав. поликлиникой (организация).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Дежурный администратор регистратуры (реализация).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Старшая медсестра поликлиники (контроль).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До 01.04.2020года.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1. Повышение уровня удовлетворенности пациентов порядком оказания МП.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3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Потеря пациентами времени, затрачиваемого ими на переход в отделение ОЛФД (соседнее здание)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Размещение ЭКГ – кабинета в детской поликлинике г.Кола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Зав. отделением организации мед.помощи несовершеннолетним в ОО (организация).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Зав. хозяйством (реализация).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Старшая медсестра поликлиники (контроль).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До 08.04.2020 года.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1.Сокращение времени, затраченного пациентами на ЭКГ - исследование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2.Повышение уровня удовлетворенности пациентов порядком оказания МП.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3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Пересечение потоков взрорслых и детей у кабинета ЭКГ, спиро-,  </a:t>
                      </a: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 - кабинета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Размещение ЭКГ – кабинета в детской поликлинике г.Кола,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Проведение ЭКГ  - исследования, спирометрии,  планового </a:t>
                      </a: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 - исследования по предварительной записи в МИС «Ариадна»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Зав. отделением организации </a:t>
                      </a:r>
                      <a:r>
                        <a:rPr lang="ru-RU" sz="900" dirty="0" err="1">
                          <a:latin typeface="Times New Roman"/>
                          <a:ea typeface="Times New Roman"/>
                          <a:cs typeface="Times New Roman"/>
                        </a:rPr>
                        <a:t>мед.помощи</a:t>
                      </a: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 несовершеннолетним в ОО (организация).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Зав. хозяйством (реализация).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Старшая медсестра поликлиники (контроль).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До 08.04.2020 года.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1.Разделение потоков взрослых и детей.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2.Повышение качества оказания МП.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07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Большое количество пациентов на ЭКГ – исследование, </a:t>
                      </a: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 - исследование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Проведение ЭКГ – исследования детям 2 раза в неделю + в дни прохождения профилактических медосмотров несовершеннолетним  (Итого от 2 до 4 раз в неделю)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Проведение планового </a:t>
                      </a: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 – исследования детям во взрослой поликлинике г.Кола по предварительной записи в МИС «Ариадна»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Зав. отделением организации мед.помощи несовершеннолетним в ОО (организация).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Старшая медсестра поликлиники (контроль).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До 08.04.2020 года.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1.Сокращение количества пациентов, обращающихся на ЭКГ – исследование, </a:t>
                      </a:r>
                      <a:r>
                        <a:rPr lang="en-US" sz="900" dirty="0" err="1"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 - исследования в 1 прием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2.Повышене доступности ЭКГ – исследования, </a:t>
                      </a:r>
                      <a:r>
                        <a:rPr lang="en-US" sz="900" dirty="0" err="1">
                          <a:latin typeface="Times New Roman"/>
                          <a:ea typeface="Times New Roman"/>
                          <a:cs typeface="Times New Roman"/>
                        </a:rPr>
                        <a:t>Rg</a:t>
                      </a: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 - исследования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3.Сокращение времени, затраченного пациентами на исследование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4.Повышение уровня удовлетворенности пациентов порядком и качеством оказания МП.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Содержимое 14"/>
          <p:cNvGraphicFramePr>
            <a:graphicFrameLocks noGrp="1"/>
          </p:cNvGraphicFramePr>
          <p:nvPr>
            <p:ph sz="half" idx="1"/>
          </p:nvPr>
        </p:nvGraphicFramePr>
        <p:xfrm>
          <a:off x="609600" y="2160588"/>
          <a:ext cx="3087688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Количество ЭКГ - исследований, выполняемых детям в неделю, единиц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Достигнутые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результаты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609600" y="2160588"/>
          <a:ext cx="3087688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Сроки ожидания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ЭКГ – исследований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дней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1"/>
          </p:nvPr>
        </p:nvGraphicFramePr>
        <p:xfrm>
          <a:off x="609600" y="2160588"/>
          <a:ext cx="3087688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Время ожидания проведения планового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исследования детям, дней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600200"/>
          <a:ext cx="8329642" cy="4672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0462"/>
                <a:gridCol w="1214446"/>
                <a:gridCol w="1214446"/>
                <a:gridCol w="1285884"/>
                <a:gridCol w="1114404"/>
              </a:tblGrid>
              <a:tr h="1100142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Показатель, единица измерения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Значение до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Целевое значение в паспорте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после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измерений показателя после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0014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ЭКГ – исследований, выполняемых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детям в неделю, единиц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0014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Сроки ожидания ЭКГ – исследований, дней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0014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Время ожидания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проведения планового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Rg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исследования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детям, дней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Более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14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более 7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5-7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ходе реализации проекта «Организация проведения ЭКГ-,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исследований, спирографии у детского населения» удалось: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Организовать проведение ЭКГ   - исследования детям в детской поликлинике, а не в ОЛФД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Определить срок ожидания ЭКГ – исследования 3 дня (выполнение исследования 2 раза в неделю – вторник, пятница)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Ввести предварительную запись на ЭКГ – исследование в МИС «Ариадна»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Организовать проведение планового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исследования детям в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– кабинете взрослой поликлиники по предварительной записи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Организовать проведение спирографии детям по предварительной записи.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Всё это позволило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Исключить пересечение потоков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детского и взрослого населения при проведении ЭКГ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исследования, спирографии,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исследований;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исключить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пересечения потоков «здоровых» и «больных»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сократить время, затрачиваемого пациентом на прохождение ЭКГ – исследования, спирографии,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исследований;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Избежать отсутствия очередей у кабинета ЭКГ, спирографии,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кабинета;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повысить удовлетворенность пациентов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условиями предоставления и качеством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медицинской помощи.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20201110_1311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71611"/>
            <a:ext cx="7499350" cy="40992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4" name="Содержимое 3" descr="20201110_1312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4" name="Содержимое 3" descr="20201110_1316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4" name="Содержимое 3" descr="20201029_1003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2558192"/>
            <a:ext cx="6348413" cy="3086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4" name="Содержимое 3" descr="Рентге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300466"/>
            <a:ext cx="6715172" cy="49479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5" name="Содержимое 4" descr="Спирография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447800"/>
            <a:ext cx="7215238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Разработаны и утверждены:</a:t>
            </a:r>
          </a:p>
          <a:p>
            <a:pPr marL="425196" indent="-342900" algn="just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Стандарт рабочего места медицинской сестры кабинета функциональной диагностики</a:t>
            </a:r>
          </a:p>
          <a:p>
            <a:pPr marL="425196" indent="-342900" algn="just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Стандартная операционная карта «Техника снятия электрокардиограммы</a:t>
            </a:r>
          </a:p>
          <a:p>
            <a:pPr marL="425196" indent="-342900" algn="just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Разработана схема аудита</a:t>
            </a:r>
          </a:p>
          <a:p>
            <a:pPr marL="425196" indent="-342900" algn="just"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Разработан шаблон описания электрокардиограммы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dirty="0"/>
          </a:p>
        </p:txBody>
      </p:sp>
      <p:pic>
        <p:nvPicPr>
          <p:cNvPr id="4" name="Содержимое 3" descr="Отсканировано 17.03.2002 21-45_0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2396" y="2160588"/>
            <a:ext cx="3002820" cy="3881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2160588"/>
          <a:ext cx="6348411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5379"/>
                <a:gridCol w="705379"/>
                <a:gridCol w="705379"/>
                <a:gridCol w="705379"/>
                <a:gridCol w="705379"/>
                <a:gridCol w="705379"/>
                <a:gridCol w="705379"/>
                <a:gridCol w="705379"/>
                <a:gridCol w="705379"/>
              </a:tblGrid>
              <a:tr h="370840"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7407" marR="77407"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7407" marR="77407"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7407" marR="77407"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7407" marR="77407"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7407" marR="77407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Стандартная операционная карта (СОК)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77407" marR="77407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СОК</a:t>
                      </a:r>
                    </a:p>
                  </a:txBody>
                  <a:tcPr marL="58055" marR="58055" marT="0" marB="0"/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Техника снятия электрокардиограммы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77407" marR="77407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Поликлиника ГОБУЗ «Кольская ЦРБ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Отделение 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Служба 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Кабинет 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Категория (инфицированный/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неинфицированный)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Состав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смены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Наименование операции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дата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Лист/листов</a:t>
                      </a:r>
                    </a:p>
                  </a:txBody>
                  <a:tcPr marL="58055" marR="58055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детское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116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м/с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Техника снятия электрокардиограммы ЭК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3Т – 01 – «Р-Д»</a:t>
                      </a: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58055" marR="580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58055" marR="58055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954720"/>
              </p:ext>
            </p:extLst>
          </p:nvPr>
        </p:nvGraphicFramePr>
        <p:xfrm>
          <a:off x="179512" y="116632"/>
          <a:ext cx="7643866" cy="6572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5274"/>
                <a:gridCol w="4555386"/>
                <a:gridCol w="785818"/>
                <a:gridCol w="500066"/>
                <a:gridCol w="857256"/>
                <a:gridCol w="500066"/>
              </a:tblGrid>
              <a:tr h="23970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№ шага</a:t>
                      </a: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Рабочая пошаговая последовательность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Время, сек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Ключевые указания</a:t>
                      </a: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Схема пошаговой рабочей последовательности</a:t>
                      </a:r>
                    </a:p>
                  </a:txBody>
                  <a:tcPr marL="68580" marR="68580" marT="0" marB="0"/>
                </a:tc>
              </a:tr>
              <a:tr h="73934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Общ.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ходьба</a:t>
                      </a: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36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Проверить исправность кабеля и шнура, вилку кабеля воткнуть в розетку электросети или включить вторичное питание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Кнопка работа /ожидание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Проверить готовность электрокардиографа по надписям на дисплее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Идентифицировать пациента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Получить информированное согласие пациента на проведени процедуры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Произвести гигиеническую обработку рук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130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Предложить пациенту раздеться до пояса, оголить голени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Постелить одноразовую пеленку на кушетку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  <a:tr h="430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Предложить пациенту прилечь на кушетку, лежа на спине, с вытянутыми вдоль туловища руками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  <a:tr h="430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Обезжирить кожные покровы в месте прикрепления электродов кожным антисептиком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  <a:tr h="430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Правильно расположить электроды на тыльных поверхностях конечностей, грудные электроды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  <a:tr h="8604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Осуществить запись ЭКГ при спокойном дыхании синхронно в стандартных отведениях (</a:t>
                      </a:r>
                      <a:r>
                        <a:rPr lang="en-US" sz="80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80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en-US" sz="800"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80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en-US" sz="800"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800">
                          <a:latin typeface="Times New Roman"/>
                          <a:ea typeface="Times New Roman"/>
                        </a:rPr>
                        <a:t>), отведениях от конечностей (</a:t>
                      </a:r>
                      <a:r>
                        <a:rPr lang="en-US" sz="800">
                          <a:latin typeface="Times New Roman"/>
                          <a:ea typeface="Times New Roman"/>
                        </a:rPr>
                        <a:t>aVR</a:t>
                      </a:r>
                      <a:r>
                        <a:rPr lang="ru-RU" sz="80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en-US" sz="800">
                          <a:latin typeface="Times New Roman"/>
                          <a:ea typeface="Times New Roman"/>
                        </a:rPr>
                        <a:t>aVL</a:t>
                      </a:r>
                      <a:r>
                        <a:rPr lang="ru-RU" sz="80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en-US" sz="800">
                          <a:latin typeface="Times New Roman"/>
                          <a:ea typeface="Times New Roman"/>
                        </a:rPr>
                        <a:t>aVF</a:t>
                      </a:r>
                      <a:r>
                        <a:rPr lang="ru-RU" sz="800">
                          <a:latin typeface="Times New Roman"/>
                          <a:ea typeface="Times New Roman"/>
                        </a:rPr>
                        <a:t>) и грудных отведениях. Затем при необходимости снять ЭКГ в дополнительных отведениях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Кнопка старт/стоп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Завершить регистрацию ЭКГ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  кнопка старт/стоп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Снять с пациента электроды. Предложить пациенту одеться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На ЭКГ – ленте записать ФИО пациента, дату рождения, дату и время исследования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5770" algn="ctr"/>
                        </a:tabLs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	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/>
                    </a:p>
                  </a:txBody>
                  <a:tcPr/>
                </a:tc>
              </a:tr>
              <a:tr h="2868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</a:rPr>
                        <a:t>Сравнить ЭКГ с серией предыдущих ЭКГ, при необходимости направить к врачу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30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5770" algn="ctr"/>
                          <a:tab pos="733425" algn="l"/>
                        </a:tabLst>
                      </a:pPr>
                      <a:r>
                        <a:rPr lang="ru-RU" sz="800" dirty="0">
                          <a:latin typeface="Times New Roman"/>
                          <a:ea typeface="Times New Roman"/>
                        </a:rPr>
                        <a:t>		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364</TotalTime>
  <Words>1619</Words>
  <Application>Microsoft Office PowerPoint</Application>
  <PresentationFormat>Экран (4:3)</PresentationFormat>
  <Paragraphs>263</Paragraphs>
  <Slides>35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4" baseType="lpstr">
      <vt:lpstr>Arial</vt:lpstr>
      <vt:lpstr>Calibri</vt:lpstr>
      <vt:lpstr>Symbol</vt:lpstr>
      <vt:lpstr>Tahoma</vt:lpstr>
      <vt:lpstr>Times New Roman</vt:lpstr>
      <vt:lpstr>Trebuchet MS</vt:lpstr>
      <vt:lpstr>Wingdings 3</vt:lpstr>
      <vt:lpstr>Грань</vt:lpstr>
      <vt:lpstr>Worksheet</vt:lpstr>
      <vt:lpstr>ГОБУЗ «Кольская ЦРБ» детское поликлиническое отделение поликлиники г. Кола</vt:lpstr>
      <vt:lpstr>Презентация PowerPoint</vt:lpstr>
      <vt:lpstr>Проблемы, послужившие основанием для вступления в проект</vt:lpstr>
      <vt:lpstr>Презентация PowerPoint</vt:lpstr>
      <vt:lpstr>   Паспорт проекта  «Организация проведения ЭКГ-, Rg- исследований, спирографии у детского населения»   </vt:lpstr>
      <vt:lpstr>Общие сведения о проекте Цель: повышение доступности функциональной диагностики детям, сократить сроки ожидания и ликвидировать очереди у кабинетов.</vt:lpstr>
      <vt:lpstr>Карта текущего состояния процесса</vt:lpstr>
      <vt:lpstr>Карта текущего состояния процесса</vt:lpstr>
      <vt:lpstr>Карта текущего состояния процесса</vt:lpstr>
      <vt:lpstr>Карта текущего состояния состояния процесса</vt:lpstr>
      <vt:lpstr>Карта текущего состояния состояния процесса</vt:lpstr>
      <vt:lpstr>Карта целевого состояния процесса</vt:lpstr>
      <vt:lpstr>Карта целевого состояния процесса</vt:lpstr>
      <vt:lpstr>Презентация PowerPoint</vt:lpstr>
      <vt:lpstr>Карта целевого состояния процесса</vt:lpstr>
      <vt:lpstr>Карта целевого состояния процесса</vt:lpstr>
      <vt:lpstr>Презентация PowerPoint</vt:lpstr>
      <vt:lpstr>План – мероприятий (ключевые моменты)</vt:lpstr>
      <vt:lpstr>План мероприятий по реализации проекта «Организация проведения ЭКГ-, Rg – исследований, спирографии у детского населения» </vt:lpstr>
      <vt:lpstr>Достигнутые результаты</vt:lpstr>
      <vt:lpstr>Достигнутые результаты</vt:lpstr>
      <vt:lpstr>Достигнутые результаты</vt:lpstr>
      <vt:lpstr>Достигнутые результаты</vt:lpstr>
      <vt:lpstr>Достигнутые результаты</vt:lpstr>
      <vt:lpstr>Достигнутые результаты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Достигнутые результаты</vt:lpstr>
      <vt:lpstr>Достигнутые результаты</vt:lpstr>
      <vt:lpstr>Достигнутые результаты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</dc:title>
  <dc:creator>Lenovo</dc:creator>
  <cp:lastModifiedBy>Евдокимова Юлия Александровна</cp:lastModifiedBy>
  <cp:revision>42</cp:revision>
  <dcterms:created xsi:type="dcterms:W3CDTF">2020-11-01T07:50:26Z</dcterms:created>
  <dcterms:modified xsi:type="dcterms:W3CDTF">2024-05-20T13:03:16Z</dcterms:modified>
</cp:coreProperties>
</file>