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80" r:id="rId16"/>
    <p:sldId id="268" r:id="rId17"/>
    <p:sldId id="281" r:id="rId18"/>
    <p:sldId id="282" r:id="rId19"/>
    <p:sldId id="269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7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7" d="100"/>
          <a:sy n="117" d="100"/>
        </p:scale>
        <p:origin x="14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045AD1-2091-6762-9A8F-4DBE511E904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9F46D2C-F552-B69F-9007-C943706E412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fontAlgn="auto">
              <a:spcAft>
                <a:spcPts val="0"/>
              </a:spcAft>
              <a:buNone/>
              <a:tabLst/>
              <a:defRPr lang="ru-RU" sz="24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7FC3976-16B7-CB07-62C3-DFE2D40A6A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77C4551-BACF-8731-8EF6-E85FBF1EAD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08B1A4C-0DB4-D9C8-678F-E6FB87DC4E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458092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37FFF-8680-992A-DAE8-4F1512D6E88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DFAC6F-0E0D-A414-DE8C-753E4464C46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2644054-AFF2-25C0-113A-8D2D97E4892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95E4A06-663E-1CDA-4E8D-801FC62212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A5AFCD-B533-FC39-FD2E-FEC6A1BA92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6904728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F5DE38-791A-D72F-64C3-2EDC6AC03A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04ED33F-14BD-FEEC-A8E1-29A5B1F7A08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2400" b="0" i="0" u="none" strike="noStrike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176F6D0-D1AE-CCE7-4B81-4115054948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0A97D90-9CAC-1D6A-414D-A64CB983037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03022D1-D078-20CC-76C5-ECED1FC7470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719028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57ADB0-DF99-2100-0D08-1D84A6F6305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B264244-70B5-E7DD-2676-2A171FF360E1}"/>
              </a:ext>
            </a:extLst>
          </p:cNvPr>
          <p:cNvSpPr txBox="1">
            <a:spLocks noGrp="1"/>
          </p:cNvSpPr>
          <p:nvPr>
            <p:ph sz="half" idx="1"/>
          </p:nvPr>
        </p:nvSpPr>
        <p:spPr>
          <a:xfrm>
            <a:off x="628650" y="1825627"/>
            <a:ext cx="3867153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380DE55-6274-B238-31A4-AA7E823E3724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4648196" y="1825627"/>
            <a:ext cx="3867153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A39BBD2-7968-AE9F-FB77-6862DBDC0DA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D7059CA-3331-4F8F-58FB-3531323199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FB57B34-6366-14C3-BA60-F1D07F87F2D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699811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C430D6-13BF-F99A-6056-14363313D3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D12C51A-6530-4D72-D9BC-FA4E71FDF4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2400" b="1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B9B9193-0292-51E9-8C3C-16E618C76216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630241" y="2505071"/>
            <a:ext cx="3868734" cy="368458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7B0FF99-B874-B94F-0088-0E1CA47A4DCC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4629149" y="1681160"/>
            <a:ext cx="3887791" cy="8239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2400" b="1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B3D2451-FEA2-2BB1-D392-19FC1F8E8E89}"/>
              </a:ext>
            </a:extLst>
          </p:cNvPr>
          <p:cNvSpPr txBox="1">
            <a:spLocks noGrp="1"/>
          </p:cNvSpPr>
          <p:nvPr>
            <p:ph sz="quarter" idx="4"/>
          </p:nvPr>
        </p:nvSpPr>
        <p:spPr>
          <a:xfrm>
            <a:off x="4629149" y="2505071"/>
            <a:ext cx="3887791" cy="368458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DD9F0F8-C732-782F-BE2E-1B7FF3F2198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59F9884-2CE5-048E-1845-83C394E1681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78293E3-FF80-8FAD-74F8-905A7CCE129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1955015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6F5AF4-AFC0-1570-CCFC-988E166E546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51036B3-3D94-AB6F-15EC-E48BD29A8D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17196E5-5D37-D91D-C6E5-79764470D5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B3E8C15-EE5D-A74C-E946-4EE045307BB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8765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15179F6-D072-6F22-BD83-BD46D2247FB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CFB1F27-D356-0858-8094-99C08ACE685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5C2209B-8058-02A5-D4B0-C2EB51805B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83191143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68536C-91CA-81F7-4D35-4ECE1ED9FE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CD1644A-341E-49B4-A88E-4ACF277D6C2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sz="32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sz="28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sz="24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sz="20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sz="20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65ED8E0-07DE-351C-0E66-50FF5BE351E5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630241" y="2057400"/>
            <a:ext cx="2949570" cy="38115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16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B14F193-F8DF-0C71-F312-4F4B708D510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50C686D-9CDC-4CD9-C0E3-7CCA1A78A8A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73198C-316F-3181-A4B0-BFAD719ABC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35152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6EEB56-9CBA-DB1A-0984-1B780DCDFD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AB4D53E-25DC-481C-E6EB-39EE4D00D583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32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3AFA666-1CDC-7483-D93F-C52344C3E733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630241" y="2057400"/>
            <a:ext cx="2949570" cy="38115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>
              <a:spcAft>
                <a:spcPts val="0"/>
              </a:spcAft>
              <a:buNone/>
              <a:tabLst/>
              <a:defRPr lang="ru-RU" sz="16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CE112DB-5E6C-4632-9AD9-373BBE8F4A7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66CFD14-DAEB-6683-2E02-0CC6C626EF5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EA3233E-FBBE-C99C-2183-DB35B3C57E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95862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DD353-184F-D562-59EB-309A6199341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7F9F179-7F67-1A77-9B6F-AC302BC9A68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AFCC8DA-2663-6D8D-449E-86234634912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410A5D-4690-668C-E80C-53B53E03D59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8542C27-B61C-F442-576F-157AB46595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74613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09CA4E6-61C3-CFED-F177-401215256D8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15099" y="685800"/>
            <a:ext cx="2000250" cy="549116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B2D4A62-3EA9-F4B6-A2D1-937C906484D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14350" y="685800"/>
            <a:ext cx="5848346" cy="5491164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 marR="0" lvl="0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20FA690-A277-E2AF-84C1-5C14422B492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4D0501A-28B5-45A0-0952-FEC37A857F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942B55-4883-40C1-C26D-81DC2609C91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72484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362C1C-772D-36E8-2C71-D260B59F890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5DB24FC-7AC3-E8B7-9948-3792221DEBC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566CC90-E58D-D667-51FD-A6A9237C7A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4DB2F3-C840-6E6D-E8EC-CFBB83F760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4AEFDD-4DE4-C54D-404E-9572C296B5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497230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281FF4-2AC7-9550-A8C1-42FDBB7607E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6E00773-6F3C-06AC-9339-35FDE2EC33F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24913FF-1433-404C-600D-7E8BC06B5EC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FE42B51-EC78-3A21-FA74-DB31986293E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A83AC30-0B9E-B0F5-D45A-BCF1D9E0106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412228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819D14-017E-605E-0559-0F8C28AF17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1AE4D9D-5B8A-3252-3694-89E39761B3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2ECE135-DD15-9FBA-B503-3A5D0D74278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DE43F7F-5151-F08A-48D9-D153A1D3FC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B3E3677-45BC-0C80-0FC3-FF923A30FB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881887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03F175-8116-684A-7BB8-C308D4C977B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48D675-D694-07E6-95E9-0C45976BAA5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4350" y="2063745"/>
            <a:ext cx="1831972" cy="33115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64FCE10-C759-96EC-9D41-87643D448EA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2498726" y="2063745"/>
            <a:ext cx="1831972" cy="33115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7B186E4-38EC-E119-4C9D-FD11072344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C09F872-D105-EB12-9B71-CD275C016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A914961-0713-4B99-DF91-38E6BA2D10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57448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4C4138-B241-456A-0D0B-8540E118F7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A484A48-1B05-B174-5A7A-90D2220960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EA3665A-E11D-1507-DC5A-2E7EB180AD8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166D9C5-9AA3-3E72-ECA1-FB9CDA3DD16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A2D852F-2DF5-B16A-2D42-44C3D5C2B35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683080C-9121-3E05-544F-427E186A1E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2A9BFD99-AFF4-A8A3-7773-A3781425F64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76BED55-AA9E-45DC-EA02-EBEA31D46E4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272304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1D148D-73E4-3F2F-820E-D99703155AB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481A514-38C3-ED05-A0D1-0C9C4F4495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66339C9-2C0F-08D3-7B3A-7E052D641C9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702B089-F168-13C8-BD8F-B5142CCDB70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452121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027E3E1-E322-9DAE-60F7-CAA72F0CBF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B43E34A-16A2-92F9-D6D8-588C703D967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6843D4D-CDC0-C70A-4888-33F6395053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66305487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08ECC5-D08F-B7C3-2862-44E8638900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46C3306-4311-FD0A-8D65-2B28993D0FA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866D21D-42A0-1114-24BD-5ECF9B147E0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77DFDBF-969C-E3E4-2B5C-749217C81E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D3CB61-FE28-4C6C-4859-4B396B1B72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1511B2A-98F1-B6AF-1FE7-052BE8323C4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82476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A4B4A6-77A3-5FD1-6BB3-C71D979A6CE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574EDDBB-D439-49DE-FA68-5E8616E27D8B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buNone/>
              <a:defRPr sz="3200"/>
            </a:lvl1pPr>
          </a:lstStyle>
          <a:p>
            <a:pPr lvl="0"/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5DADCAF-573A-2783-63EF-CB31416125E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5682A10-75EB-1550-60C9-18E2D3B8B2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49289F2-455B-FA88-F748-0610EDEB7A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4057062-0A67-C23E-E933-40147A01504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268392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D8545D-AF0E-FA10-9C0A-9E653E67BB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0560645-B452-917A-2B29-4EFE996A5F2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B487FDF-62CE-045D-E30E-52C24F7FBB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8514725-D4D2-6372-5553-03DF2DE0B1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25BFE12-1F73-66A2-BCFD-DB89FCD9631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05668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A17B7CC-FBC0-8539-F78C-87E5F86E8ADE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362696" y="685800"/>
            <a:ext cx="1949445" cy="4689472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4155DBD-E780-7BC9-5B77-656DB5ABEB4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14350" y="685800"/>
            <a:ext cx="5695953" cy="4689472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920D5E5-5289-CE82-5123-1CD3A24B4D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ECDB387-0B44-7314-0A91-CDFBF48D9A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374D502-F86F-A661-BCA7-E48333F511D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034273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9BA163-39D9-A6E5-D651-6C208F0D45F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0186916-6C24-1A8B-6430-DD0CF000995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EC52656-BF51-97EB-7B5A-0CD657CB7C5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B24CB64-FF5D-0E42-2988-16BDB1C9AC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7872608-8987-E1EF-35A1-F2FE3B1331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9413102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A02B46-DE9C-9B97-1744-126E5DEABFD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4B3AF88-7E56-16A5-0DB6-DB63CD5F245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DEAB06-931F-BBEB-451B-5597593829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1E430F5-2266-82BD-E3C5-B04C8DD09D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4ABCE99-93BA-7522-EEE2-F8F3AD5387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880285529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0058F1-5AA7-43B2-0DEC-F0D70151D8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9D637EB-496D-C6DE-112A-BAC493287F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244BF38-AFB7-7D5B-D380-E3677E0086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D0D15A1-2D3E-F150-CF5C-DE9ABAE817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437034F-6CFF-9706-0F99-E20F27C1949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704300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6657E0-8B23-C7DB-D0ED-64FCEACCD10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130EE92-E853-AB42-CD80-A66A2B21A85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4350" y="2063745"/>
            <a:ext cx="3821113" cy="33115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E487146-9928-4777-852D-80A4B5BB316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487866" y="2063745"/>
            <a:ext cx="3822704" cy="331152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097F87F-91A6-C84E-EEC9-AD1C7E1B135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FB0CF6F-2AC3-286B-2353-E2192C9E0E2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CFAC34C-BFBC-A495-CC86-0C400391D8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404126839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294CB4-8621-7AC6-1809-F4935DF500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5D7C1A9-0181-60FD-1AF3-9719DC2318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4834B24-BC72-65EC-5D08-0D989BC6639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E9C2422-2BBE-5D83-EC92-30DB38419D3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C2367DF-F2CB-2F2F-4808-7AB9F257F1E8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7EE0609-E648-B3CD-463A-CC378F5A1F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56F3D4DB-664F-A974-CD6E-18F39A9C2A6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0D1E924-860B-A2BB-16FB-E1F8AECC65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828653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10AA6F-F8DE-8A61-497E-7A729A3BDD7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70F2768-9810-CAB8-66BB-358F676522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8DD916B-863A-95CE-7B05-FC91BE22B24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09E6E81-591F-8215-FB13-67435D5C71B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3667760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ECE8ED9-DDBC-6407-BEE0-B871958D7E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6005E74-AC63-FBC7-576F-80E9429AA7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C1B46CB-AE85-4621-A9F9-13EF03BDCB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581192246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90B446-6AAB-D09A-101E-B97B612B4B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170A5DC-FDC4-1F7E-0330-1104CF29F54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541CE7B-ED56-C580-3334-37FEA7B2EBB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250CB81-F2AC-47A5-51DB-FB679414DA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D055DC7-3536-DAE0-2C82-754CA42EEA6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A2FC85D-B650-B315-D9B6-3C2EE8FFBA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8859634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8A002B-A7CA-C5E0-C9C2-AABD8DB7974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590D62F-2865-6E78-D097-8E83C5756E2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buNone/>
              <a:defRPr sz="3200"/>
            </a:lvl1pPr>
          </a:lstStyle>
          <a:p>
            <a:pPr lvl="0"/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C9A9445-03B2-07F4-EDE7-C83EFD3B0EE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D8238300-71CA-3B2B-BD04-FA202594B33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11A9540-1D6C-ACE7-FF99-6CC4BCAC16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DC57D00-F99E-EB66-2D45-5AFC293482C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758485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B306D9-7B27-5DC4-0650-CE5F629FB7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ECC52F0-E404-51B2-D4FC-3F669B91D1F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A3456CF-F82F-CA4A-1833-7BC2BF3F94E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8E1A693-1AED-0943-983E-800A8CFC56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E750936-0B1E-259B-3D8D-D0473419CD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898502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C037E93A-3B42-BDDE-7014-AA0C15817BE2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362696" y="685800"/>
            <a:ext cx="1949445" cy="4689472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DDC824D-8E4C-C5FD-949E-F86C7F94646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514350" y="685800"/>
            <a:ext cx="5695953" cy="4689472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E9D7B97-169F-96DE-4D8D-7BFD4464F0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22A9EC7-4F6D-CD58-843F-38141D747AB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C186EE3-9B5E-8F48-8587-241AA2B0EB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9200652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83531B-6F4C-87C8-FD94-6719189AA30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Ctr="1"/>
          <a:lstStyle>
            <a:lvl1pPr algn="ctr"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46AF0E2-0767-0E48-B380-5926C508B51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CB219F7-4443-8444-A5BB-6502D0AE9C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9870921-5A5E-85F9-3AA6-CB64D55BBE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CF44D96-FD71-D212-0016-E8FA32366D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453795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316FDA-A42E-3F44-4691-21430AC4AFD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AA30A34-F18E-53BF-9230-72A4FED2A65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DAC97E-24FE-8292-CD30-7C3494A4AE3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C618ED8-A6EF-FF32-6255-DB03092FA5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A1ADB6-FD2A-C31C-23F7-E6DB2149C29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1954594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D21E30-3A10-E8D5-6159-119A17A796C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DCEC9E5-C3DA-9086-3F99-36EA2F1E78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2CDEDBF-90A6-37F7-04D2-CA9DCD28BAF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CE7D487-BD79-998B-9617-A09736A539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BF010E4-EBF8-C2E2-A091-38862FF5D3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322594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C60771-4373-CBCA-A909-FA8BC038859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3DCDC72-4BD4-4715-A7AA-1E7E7542BDD6}"/>
              </a:ext>
            </a:extLst>
          </p:cNvPr>
          <p:cNvSpPr txBox="1">
            <a:spLocks noGrp="1"/>
          </p:cNvSpPr>
          <p:nvPr>
            <p:ph sz="half" idx="1"/>
          </p:nvPr>
        </p:nvSpPr>
        <p:spPr>
          <a:xfrm>
            <a:off x="628650" y="1825627"/>
            <a:ext cx="3867153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1B6DE57-F613-8998-6A3F-095F133E7EA2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4648196" y="1825627"/>
            <a:ext cx="3867153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DC8AC61-98C8-02C2-D6EC-841A336BFE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A5052BC-4F41-76D1-CC35-140E2FD38A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BFB3DFA-9059-AD32-EB70-16F0142ECD8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641595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D50660-B65E-B827-FBFD-B020285E3C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B8C8B07-A611-9BDA-6865-3077105B384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>
              <a:buNone/>
              <a:defRPr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07ED6DE-13EE-6647-23B2-02D78AA25687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630241" y="2505071"/>
            <a:ext cx="3868734" cy="368458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C1E147F-6992-3716-0D51-D857A83BA98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4629149" y="1681160"/>
            <a:ext cx="3887791" cy="8239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>
              <a:buNone/>
              <a:defRPr b="1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A039F25-0C90-A6F0-D966-4BBFC07F13D0}"/>
              </a:ext>
            </a:extLst>
          </p:cNvPr>
          <p:cNvSpPr txBox="1">
            <a:spLocks noGrp="1"/>
          </p:cNvSpPr>
          <p:nvPr>
            <p:ph sz="quarter" idx="4"/>
          </p:nvPr>
        </p:nvSpPr>
        <p:spPr>
          <a:xfrm>
            <a:off x="4629149" y="2505071"/>
            <a:ext cx="3887791" cy="368458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DC3DAC43-E77A-9941-C3A8-FB2EE3370A8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1209D49-4C78-E390-240C-C3C4C7B31A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2BDFADD-B1F9-AECC-0E95-41E8F0E73B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7110825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7C3DDA8-704B-0160-E28D-339C243D9EA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F1395B77-9891-E5B1-16E8-080D9D05739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D6B8601-A5A8-D516-0341-12D7B03A397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A419054E-9CB8-FA50-B22D-9A0A5FD5DFA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4915630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7AD7A335-B51A-B896-667D-50FF3074D4E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4EF439F1-D30E-F227-8A32-B9C39C6791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67941C1-3834-3786-ACA5-5902BBFFA9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904436066"/>
      </p:ext>
    </p:extLst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4811F1-6EEA-FC76-71B1-BF3E75DFAA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5D5C1E3-CF78-3C75-9D69-77AB89DCD11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defRPr sz="3200"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sz="28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sz="24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sz="20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sz="2000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DA762E4-30F0-64E5-B4F4-4C9B91DAB263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630241" y="2057400"/>
            <a:ext cx="2949570" cy="38115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4286384-47E8-6667-4CB8-C5537D40EC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854896B-2B4F-A752-938C-4A3070B8963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6F55B1F-41A9-75F7-E699-1984A16705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467190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6464DB-E7D5-2D52-B221-FE6923A73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17BE357D-5C84-D06E-CB56-ADDA193C3DA6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buNone/>
              <a:defRPr sz="3200"/>
            </a:lvl1pPr>
          </a:lstStyle>
          <a:p>
            <a:pPr lvl="0"/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039A537-3E94-FB7A-D5D8-B933122E38C8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630241" y="2057400"/>
            <a:ext cx="2949570" cy="38115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D18375C-BD95-330F-B3A7-89023CA344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C7AF07E-AB43-090B-17F6-53C9F00E03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F1CE72A-17B4-E6B5-4EF7-FDED6D70B70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53396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864141-0ADC-DBE3-5E7F-4DFD3280A6D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28D2DE5-4133-E919-83FE-611B64D0E22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34F837C-ADCF-76FA-0788-93112A45014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F0DF2DE-6DFD-DD15-4F05-3B784A7835D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EE5FCE-E00B-A897-0608-A0D1772C2EE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9870972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31C4C4E-5E82-AC55-8799-12B369356BA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499226" y="668334"/>
            <a:ext cx="2016123" cy="55086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60858B4-C55C-BB61-C2EA-44717B62816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0854" y="668334"/>
            <a:ext cx="5895978" cy="5508629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>
              <a:defRPr/>
            </a:lvl1pPr>
            <a:lvl2pPr marR="0" lvl="1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R="0" lvl="2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R="0" lvl="3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R="0" lvl="4" fontAlgn="auto">
              <a:spcAft>
                <a:spcPts val="0"/>
              </a:spcAft>
              <a:buSzPct val="100000"/>
              <a:buFont typeface="Arial" pitchFamily="34"/>
              <a:tabLst/>
              <a:defRPr lang="ru-RU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3F2C15-6CED-353A-D677-41751B91FAC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548E4E9-2B73-F350-C837-E12B6C7E0F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2A1E1AB-4EBD-1964-B313-28864701E1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6023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67CEEE-0479-D8A7-9566-F7EF00B2DB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4350" y="685800"/>
            <a:ext cx="7797664" cy="11519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8E26C85-A9AE-3638-4405-7BFD343DE31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473561" y="5757336"/>
            <a:ext cx="2838453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12AFA7E-6C5E-A8A2-E1D4-D2AE477BC91C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14350" y="5757336"/>
            <a:ext cx="4124785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3F075BC-D1DB-429F-2BE4-C5E13594BE3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715341" y="5757336"/>
            <a:ext cx="680386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‹#›</a:t>
            </a:r>
          </a:p>
        </p:txBody>
      </p:sp>
      <p:sp>
        <p:nvSpPr>
          <p:cNvPr id="6" name="Полилиния 5">
            <a:extLst>
              <a:ext uri="{FF2B5EF4-FFF2-40B4-BE49-F238E27FC236}">
                <a16:creationId xmlns:a16="http://schemas.microsoft.com/office/drawing/2014/main" xmlns="" id="{F6500B0A-B4FD-31E0-6A74-B9FB22A45AA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*/ f2 f4 1"/>
              <a:gd name="f7" fmla="*/ f3 f4 1"/>
              <a:gd name="f8" fmla="*/ f3 f5 1"/>
              <a:gd name="f9" fmla="*/ f2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" t="f9" r="f7" b="f8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blipFill>
            <a:blip r:embed="rId13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200" b="0" i="0" u="none" strike="noStrike" kern="1200" cap="none" spc="0" baseline="0">
              <a:solidFill>
                <a:srgbClr val="000000"/>
              </a:solidFill>
              <a:highlight>
                <a:scrgbClr r="0" g="0" b="0">
                  <a:alpha val="0"/>
                </a:scrgbClr>
              </a:highlight>
              <a:uFillTx/>
              <a:latin typeface="XO Thames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A19EAD3D-9D59-5214-A357-551750C6661F}"/>
              </a:ext>
            </a:extLst>
          </p:cNvPr>
          <p:cNvGrpSpPr/>
          <p:nvPr/>
        </p:nvGrpSpPr>
        <p:grpSpPr>
          <a:xfrm>
            <a:off x="-19046" y="0"/>
            <a:ext cx="9004013" cy="6644085"/>
            <a:chOff x="-19046" y="0"/>
            <a:chExt cx="9004013" cy="6644085"/>
          </a:xfrm>
        </p:grpSpPr>
        <p:sp>
          <p:nvSpPr>
            <p:cNvPr id="8" name="Полилиния 7">
              <a:extLst>
                <a:ext uri="{FF2B5EF4-FFF2-40B4-BE49-F238E27FC236}">
                  <a16:creationId xmlns:a16="http://schemas.microsoft.com/office/drawing/2014/main" xmlns="" id="{DC6EECC9-0B47-3AB2-D619-46321B2D2499}"/>
                </a:ext>
              </a:extLst>
            </p:cNvPr>
            <p:cNvSpPr/>
            <p:nvPr/>
          </p:nvSpPr>
          <p:spPr>
            <a:xfrm>
              <a:off x="0" y="0"/>
              <a:ext cx="8984967" cy="664408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rgbClr val="5B9BD5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9" name="Полилиния 8">
              <a:extLst>
                <a:ext uri="{FF2B5EF4-FFF2-40B4-BE49-F238E27FC236}">
                  <a16:creationId xmlns:a16="http://schemas.microsoft.com/office/drawing/2014/main" xmlns="" id="{65FEFB90-357C-3684-57BD-A4D06D79E2AF}"/>
                </a:ext>
              </a:extLst>
            </p:cNvPr>
            <p:cNvSpPr/>
            <p:nvPr/>
          </p:nvSpPr>
          <p:spPr>
            <a:xfrm>
              <a:off x="0" y="5600215"/>
              <a:ext cx="8779885" cy="78057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10" name="Полилиния 9">
              <a:extLst>
                <a:ext uri="{FF2B5EF4-FFF2-40B4-BE49-F238E27FC236}">
                  <a16:creationId xmlns:a16="http://schemas.microsoft.com/office/drawing/2014/main" xmlns="" id="{ED9D0FF5-368F-C771-0E56-BD64C480315B}"/>
                </a:ext>
              </a:extLst>
            </p:cNvPr>
            <p:cNvSpPr/>
            <p:nvPr/>
          </p:nvSpPr>
          <p:spPr>
            <a:xfrm>
              <a:off x="-19046" y="0"/>
              <a:ext cx="8829967" cy="64195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773291"/>
                <a:gd name="f4" fmla="val 6419514"/>
                <a:gd name="f5" fmla="val 11750059"/>
                <a:gd name="f6" fmla="val 6411047"/>
                <a:gd name="f7" fmla="*/ f0 1 11773291"/>
                <a:gd name="f8" fmla="*/ f1 1 6419514"/>
                <a:gd name="f9" fmla="*/ f2 f7 1"/>
                <a:gd name="f10" fmla="*/ f3 f7 1"/>
                <a:gd name="f11" fmla="*/ f4 f8 1"/>
                <a:gd name="f12" fmla="*/ f2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" t="f12" r="f10" b="f11"/>
              <a:pathLst>
                <a:path w="11773291" h="6419514">
                  <a:moveTo>
                    <a:pt x="f5" y="f2"/>
                  </a:moveTo>
                  <a:lnTo>
                    <a:pt x="f3" y="f4"/>
                  </a:lnTo>
                  <a:lnTo>
                    <a:pt x="f2" y="f6"/>
                  </a:lnTo>
                </a:path>
              </a:pathLst>
            </a:custGeom>
            <a:noFill/>
            <a:ln w="82552" cap="flat">
              <a:solidFill>
                <a:srgbClr val="7F7F7F"/>
              </a:solidFill>
              <a:prstDash val="solid"/>
              <a:miter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457200" rtl="0" fontAlgn="auto" hangingPunct="1">
        <a:lnSpc>
          <a:spcPct val="90000"/>
        </a:lnSpc>
        <a:spcBef>
          <a:spcPts val="0"/>
        </a:spcBef>
        <a:spcAft>
          <a:spcPts val="0"/>
        </a:spcAft>
        <a:buSzPct val="100000"/>
        <a:buChar char=" "/>
        <a:tabLst/>
        <a:defRPr lang="ru-RU" sz="4400" b="0" i="0" u="none" strike="noStrike" kern="0" cap="all" spc="0" baseline="0">
          <a:solidFill>
            <a:srgbClr val="B80E0F"/>
          </a:solidFill>
          <a:highlight>
            <a:scrgbClr r="0" g="0" b="0">
              <a:alpha val="0"/>
            </a:scrgbClr>
          </a:highlight>
          <a:uFillTx/>
          <a:latin typeface="Impact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489F14-ED6B-4858-2260-C76CCEC7BB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4350" y="685800"/>
            <a:ext cx="7797664" cy="11581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5C54CF4-1EBE-6012-3B7A-19D85CBC81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14350" y="2063398"/>
            <a:ext cx="3816531" cy="33111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D9695BC-6D0E-9F22-95DD-ACAC6797FA95}"/>
              </a:ext>
            </a:extLst>
          </p:cNvPr>
          <p:cNvSpPr txBox="1">
            <a:spLocks noGrp="1"/>
          </p:cNvSpPr>
          <p:nvPr>
            <p:ph type="body" sz="quarter" idx="4294967295"/>
          </p:nvPr>
        </p:nvSpPr>
        <p:spPr>
          <a:xfrm>
            <a:off x="4495473" y="2063398"/>
            <a:ext cx="3814904" cy="33111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130E067-CCFE-1820-A283-FB73E6FE2CC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473561" y="5757336"/>
            <a:ext cx="2838453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BF0E1FA-3FCD-75AD-AFBB-81867648B93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14350" y="5757336"/>
            <a:ext cx="4124785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2078CFD-1BAE-DCB0-F4A3-165E692F17A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715341" y="5757336"/>
            <a:ext cx="680386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‹#›</a:t>
            </a: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xmlns="" id="{6AA5D3D4-A768-C905-9022-8A1E9D4C529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*/ f2 f4 1"/>
              <a:gd name="f7" fmla="*/ f3 f4 1"/>
              <a:gd name="f8" fmla="*/ f3 f5 1"/>
              <a:gd name="f9" fmla="*/ f2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" t="f9" r="f7" b="f8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blipFill>
            <a:blip r:embed="rId13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200" b="0" i="0" u="none" strike="noStrike" kern="1200" cap="none" spc="0" baseline="0">
              <a:solidFill>
                <a:srgbClr val="000000"/>
              </a:solidFill>
              <a:highlight>
                <a:scrgbClr r="0" g="0" b="0">
                  <a:alpha val="0"/>
                </a:scrgbClr>
              </a:highlight>
              <a:uFillTx/>
              <a:latin typeface="XO Thames"/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B1117AD7-853F-D4CC-6E6F-6552BA123E6A}"/>
              </a:ext>
            </a:extLst>
          </p:cNvPr>
          <p:cNvGrpSpPr/>
          <p:nvPr/>
        </p:nvGrpSpPr>
        <p:grpSpPr>
          <a:xfrm>
            <a:off x="-19046" y="0"/>
            <a:ext cx="9004013" cy="6644085"/>
            <a:chOff x="-19046" y="0"/>
            <a:chExt cx="9004013" cy="6644085"/>
          </a:xfrm>
        </p:grpSpPr>
        <p:sp>
          <p:nvSpPr>
            <p:cNvPr id="10" name="Полилиния 9">
              <a:extLst>
                <a:ext uri="{FF2B5EF4-FFF2-40B4-BE49-F238E27FC236}">
                  <a16:creationId xmlns:a16="http://schemas.microsoft.com/office/drawing/2014/main" xmlns="" id="{2055747F-41F5-3701-CEEB-3CD24FE6F029}"/>
                </a:ext>
              </a:extLst>
            </p:cNvPr>
            <p:cNvSpPr/>
            <p:nvPr/>
          </p:nvSpPr>
          <p:spPr>
            <a:xfrm>
              <a:off x="0" y="0"/>
              <a:ext cx="8984967" cy="664408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rgbClr val="5B9BD5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11" name="Полилиния 10">
              <a:extLst>
                <a:ext uri="{FF2B5EF4-FFF2-40B4-BE49-F238E27FC236}">
                  <a16:creationId xmlns:a16="http://schemas.microsoft.com/office/drawing/2014/main" xmlns="" id="{EC2E2226-3FB4-7B8D-DDD9-96F55F817AA2}"/>
                </a:ext>
              </a:extLst>
            </p:cNvPr>
            <p:cNvSpPr/>
            <p:nvPr/>
          </p:nvSpPr>
          <p:spPr>
            <a:xfrm>
              <a:off x="0" y="5600215"/>
              <a:ext cx="8779885" cy="78057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xmlns="" id="{2422AF80-F0C6-4993-E439-6E5F6AAC6992}"/>
                </a:ext>
              </a:extLst>
            </p:cNvPr>
            <p:cNvSpPr/>
            <p:nvPr/>
          </p:nvSpPr>
          <p:spPr>
            <a:xfrm>
              <a:off x="-19046" y="0"/>
              <a:ext cx="8829967" cy="64195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773291"/>
                <a:gd name="f4" fmla="val 6419514"/>
                <a:gd name="f5" fmla="val 11750059"/>
                <a:gd name="f6" fmla="val 6411047"/>
                <a:gd name="f7" fmla="*/ f0 1 11773291"/>
                <a:gd name="f8" fmla="*/ f1 1 6419514"/>
                <a:gd name="f9" fmla="*/ f2 f7 1"/>
                <a:gd name="f10" fmla="*/ f3 f7 1"/>
                <a:gd name="f11" fmla="*/ f4 f8 1"/>
                <a:gd name="f12" fmla="*/ f2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" t="f12" r="f10" b="f11"/>
              <a:pathLst>
                <a:path w="11773291" h="6419514">
                  <a:moveTo>
                    <a:pt x="f5" y="f2"/>
                  </a:moveTo>
                  <a:lnTo>
                    <a:pt x="f3" y="f4"/>
                  </a:lnTo>
                  <a:lnTo>
                    <a:pt x="f2" y="f6"/>
                  </a:lnTo>
                </a:path>
              </a:pathLst>
            </a:custGeom>
            <a:noFill/>
            <a:ln w="82552" cap="flat">
              <a:solidFill>
                <a:srgbClr val="7F7F7F"/>
              </a:solidFill>
              <a:prstDash val="solid"/>
              <a:miter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l" defTabSz="457200" rtl="0" fontAlgn="auto" hangingPunct="1">
        <a:lnSpc>
          <a:spcPct val="90000"/>
        </a:lnSpc>
        <a:spcBef>
          <a:spcPts val="0"/>
        </a:spcBef>
        <a:spcAft>
          <a:spcPts val="0"/>
        </a:spcAft>
        <a:buSzPct val="100000"/>
        <a:buChar char=" "/>
        <a:tabLst/>
        <a:defRPr lang="ru-RU" sz="4400" b="0" i="0" u="none" strike="noStrike" kern="0" cap="all" spc="0" baseline="0">
          <a:solidFill>
            <a:srgbClr val="B80E0F"/>
          </a:solidFill>
          <a:highlight>
            <a:scrgbClr r="0" g="0" b="0">
              <a:alpha val="0"/>
            </a:scrgbClr>
          </a:highlight>
          <a:uFillTx/>
          <a:latin typeface="Impact"/>
        </a:defRPr>
      </a:lvl1pPr>
    </p:titleStyle>
    <p:bodyStyle>
      <a:lvl1pPr marL="0" marR="0" lvl="0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1pPr>
      <a:lvl2pPr marL="0" marR="0" lvl="1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2pPr>
      <a:lvl3pPr marL="0" marR="0" lvl="2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3pPr>
      <a:lvl4pPr marL="0" marR="0" lvl="3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4pPr>
      <a:lvl5pPr marL="0" marR="0" lvl="4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D09F2B-0A07-C7B6-5003-46A77FA61E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4350" y="685800"/>
            <a:ext cx="7797664" cy="11519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F243E7A-4070-D59C-4DF5-70534B7697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14350" y="2063398"/>
            <a:ext cx="7796028" cy="33111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04D5AE3-845C-6757-8A0B-8AB858A8C25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473561" y="5757336"/>
            <a:ext cx="2838453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23.11.2020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C081D0F-D8E4-8AA6-E921-5562EEB60A4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514350" y="5757336"/>
            <a:ext cx="4124785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0C423D4-281D-4852-BC00-6A215A99684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4715341" y="5757336"/>
            <a:ext cx="680386" cy="498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 "/>
              <a:tabLst/>
              <a:defRPr lang="ru-RU" sz="2800" b="0" i="0" u="none" strike="noStrike" kern="1200" cap="all" spc="0" baseline="0">
                <a:solidFill>
                  <a:srgbClr val="5C0707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defRPr>
            </a:lvl1pPr>
          </a:lstStyle>
          <a:p>
            <a:pPr lvl="0"/>
            <a:r>
              <a:rPr lang="ru-RU"/>
              <a:t>‹#›</a:t>
            </a:r>
          </a:p>
        </p:txBody>
      </p:sp>
      <p:sp>
        <p:nvSpPr>
          <p:cNvPr id="7" name="Полилиния 6">
            <a:extLst>
              <a:ext uri="{FF2B5EF4-FFF2-40B4-BE49-F238E27FC236}">
                <a16:creationId xmlns:a16="http://schemas.microsoft.com/office/drawing/2014/main" xmlns="" id="{83AA7FB3-AAAE-68D1-97B0-AD21E506D4E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*/ f2 f4 1"/>
              <a:gd name="f7" fmla="*/ f3 f4 1"/>
              <a:gd name="f8" fmla="*/ f3 f5 1"/>
              <a:gd name="f9" fmla="*/ f2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" t="f9" r="f7" b="f8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blipFill>
            <a:blip r:embed="rId13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200" b="0" i="0" u="none" strike="noStrike" kern="1200" cap="none" spc="0" baseline="0">
              <a:solidFill>
                <a:srgbClr val="000000"/>
              </a:solidFill>
              <a:highlight>
                <a:scrgbClr r="0" g="0" b="0">
                  <a:alpha val="0"/>
                </a:scrgbClr>
              </a:highlight>
              <a:uFillTx/>
              <a:latin typeface="XO Thames"/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2E3EB67D-89B4-453D-C06E-8D5DB249DC94}"/>
              </a:ext>
            </a:extLst>
          </p:cNvPr>
          <p:cNvGrpSpPr/>
          <p:nvPr/>
        </p:nvGrpSpPr>
        <p:grpSpPr>
          <a:xfrm>
            <a:off x="-19046" y="0"/>
            <a:ext cx="9004013" cy="6644085"/>
            <a:chOff x="-19046" y="0"/>
            <a:chExt cx="9004013" cy="6644085"/>
          </a:xfrm>
        </p:grpSpPr>
        <p:sp>
          <p:nvSpPr>
            <p:cNvPr id="9" name="Полилиния 8">
              <a:extLst>
                <a:ext uri="{FF2B5EF4-FFF2-40B4-BE49-F238E27FC236}">
                  <a16:creationId xmlns:a16="http://schemas.microsoft.com/office/drawing/2014/main" xmlns="" id="{212CA893-14F0-2091-8C14-81BF21B831F6}"/>
                </a:ext>
              </a:extLst>
            </p:cNvPr>
            <p:cNvSpPr/>
            <p:nvPr/>
          </p:nvSpPr>
          <p:spPr>
            <a:xfrm>
              <a:off x="0" y="0"/>
              <a:ext cx="8984967" cy="664408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rgbClr val="5B9BD5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10" name="Полилиния 9">
              <a:extLst>
                <a:ext uri="{FF2B5EF4-FFF2-40B4-BE49-F238E27FC236}">
                  <a16:creationId xmlns:a16="http://schemas.microsoft.com/office/drawing/2014/main" xmlns="" id="{0644840C-5483-F680-A493-231B9CB890A9}"/>
                </a:ext>
              </a:extLst>
            </p:cNvPr>
            <p:cNvSpPr/>
            <p:nvPr/>
          </p:nvSpPr>
          <p:spPr>
            <a:xfrm>
              <a:off x="0" y="5600215"/>
              <a:ext cx="8779885" cy="78057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1600"/>
                <a:gd name="f4" fmla="*/ f0 1 21600"/>
                <a:gd name="f5" fmla="*/ f1 1 21600"/>
                <a:gd name="f6" fmla="*/ f2 f4 1"/>
                <a:gd name="f7" fmla="*/ f3 f4 1"/>
                <a:gd name="f8" fmla="*/ f3 f5 1"/>
                <a:gd name="f9" fmla="*/ f2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" t="f9" r="f7" b="f8"/>
              <a:pathLst>
                <a:path w="21600" h="21600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000000"/>
                </a:gs>
                <a:gs pos="100000">
                  <a:srgbClr val="000000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  <p:sp>
          <p:nvSpPr>
            <p:cNvPr id="11" name="Полилиния 10">
              <a:extLst>
                <a:ext uri="{FF2B5EF4-FFF2-40B4-BE49-F238E27FC236}">
                  <a16:creationId xmlns:a16="http://schemas.microsoft.com/office/drawing/2014/main" xmlns="" id="{089AE675-8709-05C7-7175-3FF60E8767AF}"/>
                </a:ext>
              </a:extLst>
            </p:cNvPr>
            <p:cNvSpPr/>
            <p:nvPr/>
          </p:nvSpPr>
          <p:spPr>
            <a:xfrm>
              <a:off x="-19046" y="0"/>
              <a:ext cx="8829967" cy="64195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773291"/>
                <a:gd name="f4" fmla="val 6419514"/>
                <a:gd name="f5" fmla="val 11750059"/>
                <a:gd name="f6" fmla="val 6411047"/>
                <a:gd name="f7" fmla="*/ f0 1 11773291"/>
                <a:gd name="f8" fmla="*/ f1 1 6419514"/>
                <a:gd name="f9" fmla="*/ f2 f7 1"/>
                <a:gd name="f10" fmla="*/ f3 f7 1"/>
                <a:gd name="f11" fmla="*/ f4 f8 1"/>
                <a:gd name="f12" fmla="*/ f2 f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" t="f12" r="f10" b="f11"/>
              <a:pathLst>
                <a:path w="11773291" h="6419514">
                  <a:moveTo>
                    <a:pt x="f5" y="f2"/>
                  </a:moveTo>
                  <a:lnTo>
                    <a:pt x="f3" y="f4"/>
                  </a:lnTo>
                  <a:lnTo>
                    <a:pt x="f2" y="f6"/>
                  </a:lnTo>
                </a:path>
              </a:pathLst>
            </a:custGeom>
            <a:noFill/>
            <a:ln w="82552" cap="flat">
              <a:solidFill>
                <a:srgbClr val="7F7F7F"/>
              </a:solidFill>
              <a:prstDash val="solid"/>
              <a:miter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XO Thame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0" marR="0" lvl="0" indent="0" algn="l" defTabSz="457200" rtl="0" fontAlgn="auto" hangingPunct="1">
        <a:lnSpc>
          <a:spcPct val="90000"/>
        </a:lnSpc>
        <a:spcBef>
          <a:spcPts val="0"/>
        </a:spcBef>
        <a:spcAft>
          <a:spcPts val="0"/>
        </a:spcAft>
        <a:buSzPct val="100000"/>
        <a:buChar char=" "/>
        <a:tabLst/>
        <a:defRPr lang="ru-RU" sz="4400" b="0" i="0" u="none" strike="noStrike" kern="0" cap="all" spc="0" baseline="0">
          <a:solidFill>
            <a:srgbClr val="B80E0F"/>
          </a:solidFill>
          <a:highlight>
            <a:scrgbClr r="0" g="0" b="0">
              <a:alpha val="0"/>
            </a:scrgbClr>
          </a:highlight>
          <a:uFillTx/>
          <a:latin typeface="Impact"/>
        </a:defRPr>
      </a:lvl1pPr>
    </p:titleStyle>
    <p:bodyStyle>
      <a:lvl1pPr marL="0" marR="0" lvl="0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1pPr>
      <a:lvl2pPr marL="0" marR="0" lvl="1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2pPr>
      <a:lvl3pPr marL="0" marR="0" lvl="2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3pPr>
      <a:lvl4pPr marL="0" marR="0" lvl="3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4pPr>
      <a:lvl5pPr marL="0" marR="0" lvl="4" indent="0" algn="l" defTabSz="457200" rtl="0" fontAlgn="auto" hangingPunct="1">
        <a:lnSpc>
          <a:spcPct val="120000"/>
        </a:lnSpc>
        <a:spcBef>
          <a:spcPts val="1000"/>
        </a:spcBef>
        <a:spcAft>
          <a:spcPts val="0"/>
        </a:spcAft>
        <a:buClr>
          <a:srgbClr val="B80E0F"/>
        </a:buClr>
        <a:buSzPct val="160000"/>
        <a:buFont typeface="Arial"/>
        <a:buChar char="•"/>
        <a:tabLst/>
        <a:defRPr lang="ru-RU" sz="2000" b="0" i="0" u="none" strike="noStrike" kern="0" cap="all" spc="0" baseline="0">
          <a:solidFill>
            <a:srgbClr val="000000"/>
          </a:solidFill>
          <a:highlight>
            <a:scrgbClr r="0" g="0" b="0">
              <a:alpha val="0"/>
            </a:scrgbClr>
          </a:highlight>
          <a:uFillTx/>
          <a:latin typeface="Impac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2550E-3542-4E77-A2D5-0100B398BD0E}" type="datetimeFigureOut">
              <a:rPr lang="ru-RU" smtClean="0"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CA630-6EF7-42B4-8177-A21B81ACD6E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C59E0B-F6DD-A5E2-65E6-516691997CC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ru-RU" b="1">
                <a:latin typeface="Times New Roman"/>
              </a:rPr>
              <a:t>ГОБУЗ «Кольская ЦРБ»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63EAFD5-DC3D-27CF-34EA-FF1548CA3402}"/>
              </a:ext>
            </a:extLst>
          </p:cNvPr>
          <p:cNvSpPr txBox="1">
            <a:spLocks noGrp="1"/>
          </p:cNvSpPr>
          <p:nvPr>
            <p:ph type="subTitle" sz="quarter" idx="4294967295"/>
          </p:nvPr>
        </p:nvSpPr>
        <p:spPr>
          <a:xfrm>
            <a:off x="645529" y="3126050"/>
            <a:ext cx="7406640" cy="100810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поликлиника г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. Кола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и.о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главного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врача Гришко Б.В.</a:t>
            </a: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lvl="0">
              <a:buNone/>
            </a:pP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4B85524A-A669-8B93-D3AB-6D8F7991796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23523" y="620685"/>
            <a:ext cx="8229600" cy="4483111"/>
          </a:xfrm>
        </p:spPr>
        <p:txBody>
          <a:bodyPr/>
          <a:lstStyle/>
          <a:p>
            <a:pPr lvl="0"/>
            <a:r>
              <a:rPr lang="ru-RU" sz="2400">
                <a:latin typeface="Times New Roman"/>
              </a:rPr>
              <a:t>Поликлиника обеспечивает лечебно-профилактическую помощь взрослому населению г.Кола.</a:t>
            </a:r>
          </a:p>
          <a:p>
            <a:pPr lvl="0"/>
            <a:r>
              <a:rPr lang="ru-RU" sz="2400">
                <a:latin typeface="Times New Roman"/>
              </a:rPr>
              <a:t>Обслуживаемое население г.Кола –9786 человек.</a:t>
            </a:r>
          </a:p>
          <a:p>
            <a:pPr lvl="0"/>
            <a:r>
              <a:rPr lang="ru-RU" sz="2400">
                <a:latin typeface="Times New Roman"/>
              </a:rPr>
              <a:t> Консультативная и лечебная помощь всех профилей оказывается всему населению г.Кола.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A3D669-1A6A-8D04-7978-CE63CB61C8F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 sz="2800">
                <a:latin typeface="Times New Roman"/>
              </a:rPr>
              <a:t>Проблемы, послужившие основанием для вступления в проект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6946DF8-37C0-8763-5CE9-9B2D61FFB27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91771" y="1995156"/>
            <a:ext cx="7796028" cy="3311188"/>
          </a:xfrm>
        </p:spPr>
        <p:txBody>
          <a:bodyPr/>
          <a:lstStyle/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В рамках реализации регионального проекта Мурманской области «Развитие системы оказания первичной медико-санитарной помощи» в ГОБУЗ «Кольская ЦРБ» издан Приказ № 83 от 31.01.2020г. «О реализации мероприятий проекта «Новая поликлиника».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На реализацию взято направление «Управление запасами в отделениях поликлиники ГОБУЗ «Кольская ЦРБ»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Разработаны и утверждены паспорт проекта, план – график по реализации комплексных мероприятий.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Проведен анализ текущей ситуации.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Разработаны и графически оформлены текущие карты процессов.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Проведен поиск и выявление проблем по каждому направлению.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По итогам разработаны и графически оформлены целевые карты процессов.</a:t>
            </a:r>
          </a:p>
          <a:p>
            <a:pPr marL="171450" lvl="0" indent="-171450">
              <a:buFont typeface="Wingdings" pitchFamily="2"/>
              <a:buChar char="§"/>
            </a:pPr>
            <a:r>
              <a:rPr lang="ru-RU" sz="1200" dirty="0">
                <a:latin typeface="Times New Roman"/>
              </a:rPr>
              <a:t> - Выполнено внедрение улучшений, по результатам которого проведен анализ.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752141B6-5748-02E6-8523-FCF913A3FA9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67541" y="1046503"/>
            <a:ext cx="7796028" cy="3311188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лилиния 2">
            <a:extLst>
              <a:ext uri="{FF2B5EF4-FFF2-40B4-BE49-F238E27FC236}">
                <a16:creationId xmlns:a16="http://schemas.microsoft.com/office/drawing/2014/main" xmlns="" id="{F338C5F0-FF4B-D6DD-F054-49C5301D685B}"/>
              </a:ext>
            </a:extLst>
          </p:cNvPr>
          <p:cNvSpPr/>
          <p:nvPr/>
        </p:nvSpPr>
        <p:spPr>
          <a:xfrm>
            <a:off x="434147" y="2271095"/>
            <a:ext cx="1571634" cy="1214442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21600"/>
              <a:gd name="f5" fmla="val 50000"/>
              <a:gd name="f6" fmla="abs f0"/>
              <a:gd name="f7" fmla="abs f1"/>
              <a:gd name="f8" fmla="abs f2"/>
              <a:gd name="f9" fmla="min f4 f4"/>
              <a:gd name="f10" fmla="+- f5 0 100000"/>
              <a:gd name="f11" fmla="+- 0 0 f5"/>
              <a:gd name="f12" fmla="?: f6 f0 1"/>
              <a:gd name="f13" fmla="?: f7 f1 1"/>
              <a:gd name="f14" fmla="?: f8 f2 1"/>
              <a:gd name="f15" fmla="?: f10 100000 f5"/>
              <a:gd name="f16" fmla="*/ f12 1 21600"/>
              <a:gd name="f17" fmla="*/ f13 1 21600"/>
              <a:gd name="f18" fmla="*/ 21600 f12 1"/>
              <a:gd name="f19" fmla="*/ 21600 f13 1"/>
              <a:gd name="f20" fmla="?: f11 0 f15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3 f21 1"/>
              <a:gd name="f27" fmla="*/ 100000 f24 1"/>
              <a:gd name="f28" fmla="*/ f25 f20 1"/>
              <a:gd name="f29" fmla="*/ f25 1 2"/>
              <a:gd name="f30" fmla="*/ f24 f21 1"/>
              <a:gd name="f31" fmla="*/ f25 f21 1"/>
              <a:gd name="f32" fmla="*/ f27 1 f9"/>
              <a:gd name="f33" fmla="*/ f28 1 200000"/>
              <a:gd name="f34" fmla="*/ f29 f21 1"/>
              <a:gd name="f35" fmla="+- f5 0 f32"/>
              <a:gd name="f36" fmla="+- f29 f33 0"/>
              <a:gd name="f37" fmla="+- f29 0 f33"/>
              <a:gd name="f38" fmla="?: f35 f32 f5"/>
              <a:gd name="f39" fmla="*/ f37 f4 1"/>
              <a:gd name="f40" fmla="*/ f36 f4 1"/>
              <a:gd name="f41" fmla="*/ f37 f21 1"/>
              <a:gd name="f42" fmla="*/ f36 f21 1"/>
              <a:gd name="f43" fmla="?: f11 0 f38"/>
              <a:gd name="f44" fmla="*/ f39 1 f25"/>
              <a:gd name="f45" fmla="*/ f40 1 f25"/>
              <a:gd name="f46" fmla="*/ f9 f43 1"/>
              <a:gd name="f47" fmla="*/ f44 1 f4"/>
              <a:gd name="f48" fmla="*/ f45 1 f4"/>
              <a:gd name="f49" fmla="*/ f46 1 100000"/>
              <a:gd name="f50" fmla="*/ f47 f25 1"/>
              <a:gd name="f51" fmla="*/ f48 f25 1"/>
              <a:gd name="f52" fmla="+- f24 0 f49"/>
              <a:gd name="f53" fmla="*/ f33 f49 1"/>
              <a:gd name="f54" fmla="*/ f50 f21 1"/>
              <a:gd name="f55" fmla="*/ f51 f21 1"/>
              <a:gd name="f56" fmla="*/ f53 1 f29"/>
              <a:gd name="f57" fmla="*/ f52 f21 1"/>
              <a:gd name="f58" fmla="+- f24 0 f56"/>
              <a:gd name="f59" fmla="*/ f56 f4 1"/>
              <a:gd name="f60" fmla="*/ f56 f21 1"/>
              <a:gd name="f61" fmla="*/ f59 1 f24"/>
              <a:gd name="f62" fmla="*/ f58 f4 1"/>
              <a:gd name="f63" fmla="*/ f62 1 f24"/>
              <a:gd name="f64" fmla="*/ f61 1 f4"/>
              <a:gd name="f65" fmla="*/ f63 1 f4"/>
              <a:gd name="f66" fmla="*/ f64 f24 1"/>
              <a:gd name="f67" fmla="*/ f65 f24 1"/>
              <a:gd name="f68" fmla="*/ f66 f21 1"/>
              <a:gd name="f69" fmla="*/ f67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8" t="f54" r="f69" b="f55"/>
            <a:pathLst>
              <a:path>
                <a:moveTo>
                  <a:pt x="f26" y="f41"/>
                </a:moveTo>
                <a:lnTo>
                  <a:pt x="f57" y="f41"/>
                </a:lnTo>
                <a:lnTo>
                  <a:pt x="f57" y="f26"/>
                </a:lnTo>
                <a:lnTo>
                  <a:pt x="f30" y="f34"/>
                </a:lnTo>
                <a:lnTo>
                  <a:pt x="f57" y="f31"/>
                </a:lnTo>
                <a:lnTo>
                  <a:pt x="f57" y="f42"/>
                </a:lnTo>
                <a:lnTo>
                  <a:pt x="f26" y="f42"/>
                </a:lnTo>
                <a:lnTo>
                  <a:pt x="f60" y="f34"/>
                </a:lnTo>
                <a:close/>
              </a:path>
            </a:pathLst>
          </a:custGeom>
          <a:solidFill>
            <a:srgbClr val="B80E0F"/>
          </a:solidFill>
          <a:ln w="19046" cap="flat">
            <a:solidFill>
              <a:srgbClr val="880A0B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8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Приказ</a:t>
            </a:r>
            <a:r>
              <a:rPr lang="ru-RU" sz="1800" b="0" i="0" u="none" strike="noStrike" kern="1200" cap="none" spc="0" baseline="0">
                <a:solidFill>
                  <a:srgbClr val="FFFFFF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 </a:t>
            </a:r>
            <a:r>
              <a:rPr lang="ru-RU" sz="16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31.01.20</a:t>
            </a:r>
            <a:r>
              <a:rPr lang="ru-RU" sz="18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.</a:t>
            </a:r>
          </a:p>
        </p:txBody>
      </p:sp>
      <p:sp>
        <p:nvSpPr>
          <p:cNvPr id="4" name="Полилиния 3">
            <a:extLst>
              <a:ext uri="{FF2B5EF4-FFF2-40B4-BE49-F238E27FC236}">
                <a16:creationId xmlns:a16="http://schemas.microsoft.com/office/drawing/2014/main" xmlns="" id="{2A375232-0221-E21D-9525-2DA88DE57667}"/>
              </a:ext>
            </a:extLst>
          </p:cNvPr>
          <p:cNvSpPr/>
          <p:nvPr/>
        </p:nvSpPr>
        <p:spPr>
          <a:xfrm>
            <a:off x="1668103" y="2193691"/>
            <a:ext cx="1714509" cy="1357317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21600"/>
              <a:gd name="f5" fmla="val 50000"/>
              <a:gd name="f6" fmla="abs f0"/>
              <a:gd name="f7" fmla="abs f1"/>
              <a:gd name="f8" fmla="abs f2"/>
              <a:gd name="f9" fmla="min f4 f4"/>
              <a:gd name="f10" fmla="+- f5 0 100000"/>
              <a:gd name="f11" fmla="+- 0 0 f5"/>
              <a:gd name="f12" fmla="?: f6 f0 1"/>
              <a:gd name="f13" fmla="?: f7 f1 1"/>
              <a:gd name="f14" fmla="?: f8 f2 1"/>
              <a:gd name="f15" fmla="?: f10 100000 f5"/>
              <a:gd name="f16" fmla="*/ f12 1 21600"/>
              <a:gd name="f17" fmla="*/ f13 1 21600"/>
              <a:gd name="f18" fmla="*/ 21600 f12 1"/>
              <a:gd name="f19" fmla="*/ 21600 f13 1"/>
              <a:gd name="f20" fmla="?: f11 0 f15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3 f21 1"/>
              <a:gd name="f27" fmla="*/ 100000 f24 1"/>
              <a:gd name="f28" fmla="*/ f25 f20 1"/>
              <a:gd name="f29" fmla="*/ f25 1 2"/>
              <a:gd name="f30" fmla="*/ f24 f21 1"/>
              <a:gd name="f31" fmla="*/ f25 f21 1"/>
              <a:gd name="f32" fmla="*/ f27 1 f9"/>
              <a:gd name="f33" fmla="*/ f28 1 200000"/>
              <a:gd name="f34" fmla="*/ f29 f21 1"/>
              <a:gd name="f35" fmla="+- f5 0 f32"/>
              <a:gd name="f36" fmla="+- f29 f33 0"/>
              <a:gd name="f37" fmla="+- f29 0 f33"/>
              <a:gd name="f38" fmla="?: f35 f32 f5"/>
              <a:gd name="f39" fmla="*/ f37 f4 1"/>
              <a:gd name="f40" fmla="*/ f36 f4 1"/>
              <a:gd name="f41" fmla="*/ f37 f21 1"/>
              <a:gd name="f42" fmla="*/ f36 f21 1"/>
              <a:gd name="f43" fmla="?: f11 0 f38"/>
              <a:gd name="f44" fmla="*/ f39 1 f25"/>
              <a:gd name="f45" fmla="*/ f40 1 f25"/>
              <a:gd name="f46" fmla="*/ f9 f43 1"/>
              <a:gd name="f47" fmla="*/ f44 1 f4"/>
              <a:gd name="f48" fmla="*/ f45 1 f4"/>
              <a:gd name="f49" fmla="*/ f46 1 100000"/>
              <a:gd name="f50" fmla="*/ f47 f25 1"/>
              <a:gd name="f51" fmla="*/ f48 f25 1"/>
              <a:gd name="f52" fmla="+- f24 0 f49"/>
              <a:gd name="f53" fmla="*/ f33 f49 1"/>
              <a:gd name="f54" fmla="*/ f50 f21 1"/>
              <a:gd name="f55" fmla="*/ f51 f21 1"/>
              <a:gd name="f56" fmla="*/ f53 1 f29"/>
              <a:gd name="f57" fmla="*/ f52 f21 1"/>
              <a:gd name="f58" fmla="+- f24 0 f56"/>
              <a:gd name="f59" fmla="*/ f56 f4 1"/>
              <a:gd name="f60" fmla="*/ f56 f21 1"/>
              <a:gd name="f61" fmla="*/ f59 1 f24"/>
              <a:gd name="f62" fmla="*/ f58 f4 1"/>
              <a:gd name="f63" fmla="*/ f62 1 f24"/>
              <a:gd name="f64" fmla="*/ f61 1 f4"/>
              <a:gd name="f65" fmla="*/ f63 1 f4"/>
              <a:gd name="f66" fmla="*/ f64 f24 1"/>
              <a:gd name="f67" fmla="*/ f65 f24 1"/>
              <a:gd name="f68" fmla="*/ f66 f21 1"/>
              <a:gd name="f69" fmla="*/ f67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8" t="f54" r="f69" b="f55"/>
            <a:pathLst>
              <a:path>
                <a:moveTo>
                  <a:pt x="f26" y="f41"/>
                </a:moveTo>
                <a:lnTo>
                  <a:pt x="f57" y="f41"/>
                </a:lnTo>
                <a:lnTo>
                  <a:pt x="f57" y="f26"/>
                </a:lnTo>
                <a:lnTo>
                  <a:pt x="f30" y="f34"/>
                </a:lnTo>
                <a:lnTo>
                  <a:pt x="f57" y="f31"/>
                </a:lnTo>
                <a:lnTo>
                  <a:pt x="f57" y="f42"/>
                </a:lnTo>
                <a:lnTo>
                  <a:pt x="f26" y="f42"/>
                </a:lnTo>
                <a:lnTo>
                  <a:pt x="f60" y="f34"/>
                </a:lnTo>
                <a:close/>
              </a:path>
            </a:pathLst>
          </a:custGeom>
          <a:solidFill>
            <a:srgbClr val="B80E0F"/>
          </a:solidFill>
          <a:ln w="19046" cap="flat">
            <a:solidFill>
              <a:srgbClr val="880A0B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4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Карточка</a:t>
            </a:r>
          </a:p>
        </p:txBody>
      </p:sp>
      <p:sp>
        <p:nvSpPr>
          <p:cNvPr id="5" name="Полилиния 4">
            <a:extLst>
              <a:ext uri="{FF2B5EF4-FFF2-40B4-BE49-F238E27FC236}">
                <a16:creationId xmlns:a16="http://schemas.microsoft.com/office/drawing/2014/main" xmlns="" id="{A529C949-4064-2CB5-0CC7-FB1AEBF80352}"/>
              </a:ext>
            </a:extLst>
          </p:cNvPr>
          <p:cNvSpPr/>
          <p:nvPr/>
        </p:nvSpPr>
        <p:spPr>
          <a:xfrm>
            <a:off x="3052706" y="2165683"/>
            <a:ext cx="1643076" cy="1413324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21600"/>
              <a:gd name="f5" fmla="val 50000"/>
              <a:gd name="f6" fmla="abs f0"/>
              <a:gd name="f7" fmla="abs f1"/>
              <a:gd name="f8" fmla="abs f2"/>
              <a:gd name="f9" fmla="min f4 f4"/>
              <a:gd name="f10" fmla="+- f5 0 100000"/>
              <a:gd name="f11" fmla="+- 0 0 f5"/>
              <a:gd name="f12" fmla="?: f6 f0 1"/>
              <a:gd name="f13" fmla="?: f7 f1 1"/>
              <a:gd name="f14" fmla="?: f8 f2 1"/>
              <a:gd name="f15" fmla="?: f10 100000 f5"/>
              <a:gd name="f16" fmla="*/ f12 1 21600"/>
              <a:gd name="f17" fmla="*/ f13 1 21600"/>
              <a:gd name="f18" fmla="*/ 21600 f12 1"/>
              <a:gd name="f19" fmla="*/ 21600 f13 1"/>
              <a:gd name="f20" fmla="?: f11 0 f15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3 f21 1"/>
              <a:gd name="f27" fmla="*/ 100000 f24 1"/>
              <a:gd name="f28" fmla="*/ f25 f20 1"/>
              <a:gd name="f29" fmla="*/ f25 1 2"/>
              <a:gd name="f30" fmla="*/ f24 f21 1"/>
              <a:gd name="f31" fmla="*/ f25 f21 1"/>
              <a:gd name="f32" fmla="*/ f27 1 f9"/>
              <a:gd name="f33" fmla="*/ f28 1 200000"/>
              <a:gd name="f34" fmla="*/ f29 f21 1"/>
              <a:gd name="f35" fmla="+- f5 0 f32"/>
              <a:gd name="f36" fmla="+- f29 f33 0"/>
              <a:gd name="f37" fmla="+- f29 0 f33"/>
              <a:gd name="f38" fmla="?: f35 f32 f5"/>
              <a:gd name="f39" fmla="*/ f37 f4 1"/>
              <a:gd name="f40" fmla="*/ f36 f4 1"/>
              <a:gd name="f41" fmla="*/ f37 f21 1"/>
              <a:gd name="f42" fmla="*/ f36 f21 1"/>
              <a:gd name="f43" fmla="?: f11 0 f38"/>
              <a:gd name="f44" fmla="*/ f39 1 f25"/>
              <a:gd name="f45" fmla="*/ f40 1 f25"/>
              <a:gd name="f46" fmla="*/ f9 f43 1"/>
              <a:gd name="f47" fmla="*/ f44 1 f4"/>
              <a:gd name="f48" fmla="*/ f45 1 f4"/>
              <a:gd name="f49" fmla="*/ f46 1 100000"/>
              <a:gd name="f50" fmla="*/ f47 f25 1"/>
              <a:gd name="f51" fmla="*/ f48 f25 1"/>
              <a:gd name="f52" fmla="+- f24 0 f49"/>
              <a:gd name="f53" fmla="*/ f33 f49 1"/>
              <a:gd name="f54" fmla="*/ f50 f21 1"/>
              <a:gd name="f55" fmla="*/ f51 f21 1"/>
              <a:gd name="f56" fmla="*/ f53 1 f29"/>
              <a:gd name="f57" fmla="*/ f52 f21 1"/>
              <a:gd name="f58" fmla="+- f24 0 f56"/>
              <a:gd name="f59" fmla="*/ f56 f4 1"/>
              <a:gd name="f60" fmla="*/ f56 f21 1"/>
              <a:gd name="f61" fmla="*/ f59 1 f24"/>
              <a:gd name="f62" fmla="*/ f58 f4 1"/>
              <a:gd name="f63" fmla="*/ f62 1 f24"/>
              <a:gd name="f64" fmla="*/ f61 1 f4"/>
              <a:gd name="f65" fmla="*/ f63 1 f4"/>
              <a:gd name="f66" fmla="*/ f64 f24 1"/>
              <a:gd name="f67" fmla="*/ f65 f24 1"/>
              <a:gd name="f68" fmla="*/ f66 f21 1"/>
              <a:gd name="f69" fmla="*/ f67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8" t="f54" r="f69" b="f55"/>
            <a:pathLst>
              <a:path>
                <a:moveTo>
                  <a:pt x="f26" y="f41"/>
                </a:moveTo>
                <a:lnTo>
                  <a:pt x="f57" y="f41"/>
                </a:lnTo>
                <a:lnTo>
                  <a:pt x="f57" y="f26"/>
                </a:lnTo>
                <a:lnTo>
                  <a:pt x="f30" y="f34"/>
                </a:lnTo>
                <a:lnTo>
                  <a:pt x="f57" y="f31"/>
                </a:lnTo>
                <a:lnTo>
                  <a:pt x="f57" y="f42"/>
                </a:lnTo>
                <a:lnTo>
                  <a:pt x="f26" y="f42"/>
                </a:lnTo>
                <a:lnTo>
                  <a:pt x="f60" y="f34"/>
                </a:lnTo>
                <a:close/>
              </a:path>
            </a:pathLst>
          </a:custGeom>
          <a:solidFill>
            <a:srgbClr val="B80E0F"/>
          </a:solidFill>
          <a:ln w="19046" cap="flat">
            <a:solidFill>
              <a:srgbClr val="880A0B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Дорожная карта</a:t>
            </a:r>
          </a:p>
        </p:txBody>
      </p:sp>
      <p:sp>
        <p:nvSpPr>
          <p:cNvPr id="6" name="Полилиния 5">
            <a:extLst>
              <a:ext uri="{FF2B5EF4-FFF2-40B4-BE49-F238E27FC236}">
                <a16:creationId xmlns:a16="http://schemas.microsoft.com/office/drawing/2014/main" xmlns="" id="{FEEAE2E1-E709-780E-8335-06400DD9CB72}"/>
              </a:ext>
            </a:extLst>
          </p:cNvPr>
          <p:cNvSpPr/>
          <p:nvPr/>
        </p:nvSpPr>
        <p:spPr>
          <a:xfrm>
            <a:off x="4322323" y="2122249"/>
            <a:ext cx="1500201" cy="1500201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21600"/>
              <a:gd name="f5" fmla="val 50000"/>
              <a:gd name="f6" fmla="abs f0"/>
              <a:gd name="f7" fmla="abs f1"/>
              <a:gd name="f8" fmla="abs f2"/>
              <a:gd name="f9" fmla="min f4 f4"/>
              <a:gd name="f10" fmla="+- f5 0 100000"/>
              <a:gd name="f11" fmla="+- 0 0 f5"/>
              <a:gd name="f12" fmla="?: f6 f0 1"/>
              <a:gd name="f13" fmla="?: f7 f1 1"/>
              <a:gd name="f14" fmla="?: f8 f2 1"/>
              <a:gd name="f15" fmla="?: f10 100000 f5"/>
              <a:gd name="f16" fmla="*/ f12 1 21600"/>
              <a:gd name="f17" fmla="*/ f13 1 21600"/>
              <a:gd name="f18" fmla="*/ 21600 f12 1"/>
              <a:gd name="f19" fmla="*/ 21600 f13 1"/>
              <a:gd name="f20" fmla="?: f11 0 f15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3 f21 1"/>
              <a:gd name="f27" fmla="*/ 100000 f24 1"/>
              <a:gd name="f28" fmla="*/ f25 f20 1"/>
              <a:gd name="f29" fmla="*/ f25 1 2"/>
              <a:gd name="f30" fmla="*/ f24 f21 1"/>
              <a:gd name="f31" fmla="*/ f25 f21 1"/>
              <a:gd name="f32" fmla="*/ f27 1 f9"/>
              <a:gd name="f33" fmla="*/ f28 1 200000"/>
              <a:gd name="f34" fmla="*/ f29 f21 1"/>
              <a:gd name="f35" fmla="+- f5 0 f32"/>
              <a:gd name="f36" fmla="+- f29 f33 0"/>
              <a:gd name="f37" fmla="+- f29 0 f33"/>
              <a:gd name="f38" fmla="?: f35 f32 f5"/>
              <a:gd name="f39" fmla="*/ f37 f4 1"/>
              <a:gd name="f40" fmla="*/ f36 f4 1"/>
              <a:gd name="f41" fmla="*/ f37 f21 1"/>
              <a:gd name="f42" fmla="*/ f36 f21 1"/>
              <a:gd name="f43" fmla="?: f11 0 f38"/>
              <a:gd name="f44" fmla="*/ f39 1 f25"/>
              <a:gd name="f45" fmla="*/ f40 1 f25"/>
              <a:gd name="f46" fmla="*/ f9 f43 1"/>
              <a:gd name="f47" fmla="*/ f44 1 f4"/>
              <a:gd name="f48" fmla="*/ f45 1 f4"/>
              <a:gd name="f49" fmla="*/ f46 1 100000"/>
              <a:gd name="f50" fmla="*/ f47 f25 1"/>
              <a:gd name="f51" fmla="*/ f48 f25 1"/>
              <a:gd name="f52" fmla="+- f24 0 f49"/>
              <a:gd name="f53" fmla="*/ f33 f49 1"/>
              <a:gd name="f54" fmla="*/ f50 f21 1"/>
              <a:gd name="f55" fmla="*/ f51 f21 1"/>
              <a:gd name="f56" fmla="*/ f53 1 f29"/>
              <a:gd name="f57" fmla="*/ f52 f21 1"/>
              <a:gd name="f58" fmla="+- f24 0 f56"/>
              <a:gd name="f59" fmla="*/ f56 f4 1"/>
              <a:gd name="f60" fmla="*/ f56 f21 1"/>
              <a:gd name="f61" fmla="*/ f59 1 f24"/>
              <a:gd name="f62" fmla="*/ f58 f4 1"/>
              <a:gd name="f63" fmla="*/ f62 1 f24"/>
              <a:gd name="f64" fmla="*/ f61 1 f4"/>
              <a:gd name="f65" fmla="*/ f63 1 f4"/>
              <a:gd name="f66" fmla="*/ f64 f24 1"/>
              <a:gd name="f67" fmla="*/ f65 f24 1"/>
              <a:gd name="f68" fmla="*/ f66 f21 1"/>
              <a:gd name="f69" fmla="*/ f67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8" t="f54" r="f69" b="f55"/>
            <a:pathLst>
              <a:path>
                <a:moveTo>
                  <a:pt x="f26" y="f41"/>
                </a:moveTo>
                <a:lnTo>
                  <a:pt x="f57" y="f41"/>
                </a:lnTo>
                <a:lnTo>
                  <a:pt x="f57" y="f26"/>
                </a:lnTo>
                <a:lnTo>
                  <a:pt x="f30" y="f34"/>
                </a:lnTo>
                <a:lnTo>
                  <a:pt x="f57" y="f31"/>
                </a:lnTo>
                <a:lnTo>
                  <a:pt x="f57" y="f42"/>
                </a:lnTo>
                <a:lnTo>
                  <a:pt x="f26" y="f42"/>
                </a:lnTo>
                <a:lnTo>
                  <a:pt x="f60" y="f34"/>
                </a:lnTo>
                <a:close/>
              </a:path>
            </a:pathLst>
          </a:custGeom>
          <a:solidFill>
            <a:srgbClr val="B80E0F"/>
          </a:solidFill>
          <a:ln w="19046" cap="flat">
            <a:solidFill>
              <a:srgbClr val="880A0B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2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План - мероприятий</a:t>
            </a:r>
          </a:p>
        </p:txBody>
      </p:sp>
      <p:sp>
        <p:nvSpPr>
          <p:cNvPr id="7" name="Полилиния 6">
            <a:extLst>
              <a:ext uri="{FF2B5EF4-FFF2-40B4-BE49-F238E27FC236}">
                <a16:creationId xmlns:a16="http://schemas.microsoft.com/office/drawing/2014/main" xmlns="" id="{F76DF3EF-A0AF-AF94-D7E0-F68F05669C00}"/>
              </a:ext>
            </a:extLst>
          </p:cNvPr>
          <p:cNvSpPr/>
          <p:nvPr/>
        </p:nvSpPr>
        <p:spPr>
          <a:xfrm>
            <a:off x="5445270" y="2122249"/>
            <a:ext cx="1835667" cy="1500201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21600"/>
              <a:gd name="f5" fmla="val 50000"/>
              <a:gd name="f6" fmla="abs f0"/>
              <a:gd name="f7" fmla="abs f1"/>
              <a:gd name="f8" fmla="abs f2"/>
              <a:gd name="f9" fmla="min f4 f4"/>
              <a:gd name="f10" fmla="+- f5 0 100000"/>
              <a:gd name="f11" fmla="+- 0 0 f5"/>
              <a:gd name="f12" fmla="?: f6 f0 1"/>
              <a:gd name="f13" fmla="?: f7 f1 1"/>
              <a:gd name="f14" fmla="?: f8 f2 1"/>
              <a:gd name="f15" fmla="?: f10 100000 f5"/>
              <a:gd name="f16" fmla="*/ f12 1 21600"/>
              <a:gd name="f17" fmla="*/ f13 1 21600"/>
              <a:gd name="f18" fmla="*/ 21600 f12 1"/>
              <a:gd name="f19" fmla="*/ 21600 f13 1"/>
              <a:gd name="f20" fmla="?: f11 0 f15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3 f21 1"/>
              <a:gd name="f27" fmla="*/ 100000 f24 1"/>
              <a:gd name="f28" fmla="*/ f25 f20 1"/>
              <a:gd name="f29" fmla="*/ f25 1 2"/>
              <a:gd name="f30" fmla="*/ f24 f21 1"/>
              <a:gd name="f31" fmla="*/ f25 f21 1"/>
              <a:gd name="f32" fmla="*/ f27 1 f9"/>
              <a:gd name="f33" fmla="*/ f28 1 200000"/>
              <a:gd name="f34" fmla="*/ f29 f21 1"/>
              <a:gd name="f35" fmla="+- f5 0 f32"/>
              <a:gd name="f36" fmla="+- f29 f33 0"/>
              <a:gd name="f37" fmla="+- f29 0 f33"/>
              <a:gd name="f38" fmla="?: f35 f32 f5"/>
              <a:gd name="f39" fmla="*/ f37 f4 1"/>
              <a:gd name="f40" fmla="*/ f36 f4 1"/>
              <a:gd name="f41" fmla="*/ f37 f21 1"/>
              <a:gd name="f42" fmla="*/ f36 f21 1"/>
              <a:gd name="f43" fmla="?: f11 0 f38"/>
              <a:gd name="f44" fmla="*/ f39 1 f25"/>
              <a:gd name="f45" fmla="*/ f40 1 f25"/>
              <a:gd name="f46" fmla="*/ f9 f43 1"/>
              <a:gd name="f47" fmla="*/ f44 1 f4"/>
              <a:gd name="f48" fmla="*/ f45 1 f4"/>
              <a:gd name="f49" fmla="*/ f46 1 100000"/>
              <a:gd name="f50" fmla="*/ f47 f25 1"/>
              <a:gd name="f51" fmla="*/ f48 f25 1"/>
              <a:gd name="f52" fmla="+- f24 0 f49"/>
              <a:gd name="f53" fmla="*/ f33 f49 1"/>
              <a:gd name="f54" fmla="*/ f50 f21 1"/>
              <a:gd name="f55" fmla="*/ f51 f21 1"/>
              <a:gd name="f56" fmla="*/ f53 1 f29"/>
              <a:gd name="f57" fmla="*/ f52 f21 1"/>
              <a:gd name="f58" fmla="+- f24 0 f56"/>
              <a:gd name="f59" fmla="*/ f56 f4 1"/>
              <a:gd name="f60" fmla="*/ f56 f21 1"/>
              <a:gd name="f61" fmla="*/ f59 1 f24"/>
              <a:gd name="f62" fmla="*/ f58 f4 1"/>
              <a:gd name="f63" fmla="*/ f62 1 f24"/>
              <a:gd name="f64" fmla="*/ f61 1 f4"/>
              <a:gd name="f65" fmla="*/ f63 1 f4"/>
              <a:gd name="f66" fmla="*/ f64 f24 1"/>
              <a:gd name="f67" fmla="*/ f65 f24 1"/>
              <a:gd name="f68" fmla="*/ f66 f21 1"/>
              <a:gd name="f69" fmla="*/ f67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68" t="f54" r="f69" b="f55"/>
            <a:pathLst>
              <a:path>
                <a:moveTo>
                  <a:pt x="f26" y="f41"/>
                </a:moveTo>
                <a:lnTo>
                  <a:pt x="f57" y="f41"/>
                </a:lnTo>
                <a:lnTo>
                  <a:pt x="f57" y="f26"/>
                </a:lnTo>
                <a:lnTo>
                  <a:pt x="f30" y="f34"/>
                </a:lnTo>
                <a:lnTo>
                  <a:pt x="f57" y="f31"/>
                </a:lnTo>
                <a:lnTo>
                  <a:pt x="f57" y="f42"/>
                </a:lnTo>
                <a:lnTo>
                  <a:pt x="f26" y="f42"/>
                </a:lnTo>
                <a:lnTo>
                  <a:pt x="f60" y="f34"/>
                </a:lnTo>
                <a:close/>
              </a:path>
            </a:pathLst>
          </a:custGeom>
          <a:solidFill>
            <a:srgbClr val="B80E0F"/>
          </a:solidFill>
          <a:ln w="19046" cap="flat">
            <a:solidFill>
              <a:srgbClr val="880A0B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14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Окончание</a:t>
            </a:r>
            <a:r>
              <a:rPr lang="ru-RU" sz="1800" b="0" i="0" u="none" strike="noStrike" kern="1200" cap="none" spc="0" baseline="0">
                <a:solidFill>
                  <a:srgbClr val="FFFFFF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Impact"/>
              </a:rPr>
              <a:t> </a:t>
            </a:r>
            <a:r>
              <a:rPr lang="ru-RU" sz="1800" b="0" i="0" u="none" strike="noStrike" kern="1200" cap="none" spc="0" baseline="0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uFillTx/>
                <a:latin typeface="Times New Roman"/>
              </a:rPr>
              <a:t>проекта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D2601BB-C12E-27F5-64EA-BA8D6695633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lnSpc>
                <a:spcPct val="115000"/>
              </a:lnSpc>
              <a:buNone/>
            </a:pPr>
            <a:r>
              <a:rPr lang="ru-RU" sz="1200">
                <a:latin typeface="Times New Roman"/>
              </a:rPr>
              <a:t>Паспорт проекта </a:t>
            </a:r>
            <a:r>
              <a:rPr lang="ru-RU"/>
              <a:t/>
            </a:r>
            <a:br>
              <a:rPr lang="ru-RU"/>
            </a:br>
            <a:r>
              <a:rPr lang="ru-RU" sz="1200" b="1">
                <a:latin typeface="Times New Roman"/>
              </a:rPr>
              <a:t>«Управление запасами в отделениях поликлиники ГОБУЗ «Кольская ЦРБ»</a:t>
            </a:r>
            <a:r>
              <a:rPr lang="ru-RU"/>
              <a:t/>
            </a:r>
            <a:br>
              <a:rPr lang="ru-RU"/>
            </a:br>
            <a:r>
              <a:rPr lang="ru-RU" b="1"/>
              <a:t> 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graphicFrame>
        <p:nvGraphicFramePr>
          <p:cNvPr id="3" name="Объект 5">
            <a:extLst>
              <a:ext uri="{FF2B5EF4-FFF2-40B4-BE49-F238E27FC236}">
                <a16:creationId xmlns:a16="http://schemas.microsoft.com/office/drawing/2014/main" xmlns="" id="{86B12DDB-B954-61F9-6E15-F3115997AE1C}"/>
              </a:ext>
            </a:extLst>
          </p:cNvPr>
          <p:cNvGraphicFramePr/>
          <p:nvPr/>
        </p:nvGraphicFramePr>
        <p:xfrm>
          <a:off x="514350" y="944876"/>
          <a:ext cx="8020046" cy="4846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9249156" imgH="4611624" progId="">
                  <p:embed/>
                </p:oleObj>
              </mc:Choice>
              <mc:Fallback>
                <p:oleObj name="Document" r:id="rId3" imgW="9249156" imgH="4611624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350" y="944876"/>
                        <a:ext cx="8020046" cy="4846320"/>
                      </a:xfrm>
                      <a:prstGeom prst="rect">
                        <a:avLst/>
                      </a:prstGeom>
                      <a:noFill/>
                      <a:ln cap="flat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8AAF62-1DBC-F39B-4720-FC73F63ECCF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37873" y="304796"/>
            <a:ext cx="7498079" cy="1249683"/>
          </a:xfrm>
        </p:spPr>
        <p:txBody>
          <a:bodyPr anchorCtr="1"/>
          <a:lstStyle/>
          <a:p>
            <a:pPr lvl="0" algn="ctr">
              <a:buNone/>
            </a:pPr>
            <a:r>
              <a:rPr lang="ru-RU" sz="2400" b="1">
                <a:latin typeface="Times New Roman"/>
              </a:rPr>
              <a:t>Общие сведения о проекте</a:t>
            </a:r>
            <a:r>
              <a:rPr lang="ru-RU"/>
              <a:t/>
            </a:r>
            <a:br>
              <a:rPr lang="ru-RU"/>
            </a:br>
            <a:r>
              <a:rPr lang="ru-RU" sz="2200" b="1">
                <a:latin typeface="Times New Roman"/>
              </a:rPr>
              <a:t>Цель: организация выписки и хранения Лс и ИМН в поликлинике</a:t>
            </a:r>
            <a:endParaRPr lang="ru-RU" sz="2400">
              <a:latin typeface="Times New Roman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46BB82E-3741-31FA-24DC-114A2BCC7FA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93087" y="1758592"/>
            <a:ext cx="3672404" cy="4386065"/>
          </a:xfrm>
        </p:spPr>
        <p:txBody>
          <a:bodyPr/>
          <a:lstStyle/>
          <a:p>
            <a:pPr lvl="0" algn="ctr">
              <a:buNone/>
            </a:pPr>
            <a:r>
              <a:rPr lang="ru-RU" sz="1400" b="1">
                <a:latin typeface="Times New Roman"/>
              </a:rPr>
              <a:t>Причины выбора: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400">
                <a:latin typeface="Times New Roman"/>
              </a:rPr>
              <a:t>	Отсутствие информации об остатках и излишках запасов ЛС и ИМН в поликлинике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400">
                <a:latin typeface="Times New Roman"/>
              </a:rPr>
              <a:t>Система хранения на складе старшей медицинской сестры не организована, что затрудняет поиск необходимых средств 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400">
                <a:latin typeface="Times New Roman"/>
              </a:rPr>
              <a:t>Нарушение уровня запасов ЛС и ИМН в поликлинике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48E7ECE-714F-14BE-D91C-036279E5F65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86913" y="1758592"/>
            <a:ext cx="3814904" cy="3311188"/>
          </a:xfrm>
        </p:spPr>
        <p:txBody>
          <a:bodyPr/>
          <a:lstStyle/>
          <a:p>
            <a:pPr marL="82296" lvl="0" algn="ctr">
              <a:buNone/>
            </a:pPr>
            <a:r>
              <a:rPr lang="ru-RU" sz="1400" b="1">
                <a:latin typeface="Times New Roman"/>
              </a:rPr>
              <a:t>Результат:</a:t>
            </a:r>
          </a:p>
          <a:p>
            <a:pPr lvl="0"/>
            <a:r>
              <a:rPr lang="ru-RU" sz="1400"/>
              <a:t>	</a:t>
            </a:r>
            <a:r>
              <a:rPr lang="ru-RU" sz="1400">
                <a:latin typeface="Times New Roman"/>
              </a:rPr>
              <a:t>Снижение максимальных запасов ЛС и ИМН до необходимого </a:t>
            </a:r>
          </a:p>
          <a:p>
            <a:pPr lvl="0"/>
            <a:r>
              <a:rPr lang="ru-RU" sz="1400"/>
              <a:t>	</a:t>
            </a:r>
            <a:r>
              <a:rPr lang="ru-RU" sz="1400">
                <a:latin typeface="Times New Roman"/>
              </a:rPr>
              <a:t>Снижение количества ЛС и ИМН с истекающим сроком и малоиспользуемых</a:t>
            </a:r>
          </a:p>
          <a:p>
            <a:pPr lvl="0"/>
            <a:r>
              <a:rPr lang="ru-RU" sz="1400">
                <a:latin typeface="Times New Roman"/>
              </a:rPr>
              <a:t>        Экономия времени при проведении инвентаризации</a:t>
            </a:r>
          </a:p>
          <a:p>
            <a:pPr lvl="0">
              <a:buNone/>
            </a:pPr>
            <a:endParaRPr lang="ru-RU"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85462A-F8F1-F8CD-C68B-B56245AC14B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39550" y="0"/>
            <a:ext cx="7797664" cy="1151961"/>
          </a:xfrm>
        </p:spPr>
        <p:txBody>
          <a:bodyPr/>
          <a:lstStyle/>
          <a:p>
            <a:pPr lvl="0">
              <a:buNone/>
            </a:pPr>
            <a:r>
              <a:rPr lang="ru-RU" sz="2400" b="1">
                <a:latin typeface="Times New Roman"/>
              </a:rPr>
              <a:t>Карта текущего состояния процесса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A715F1B2-5D82-68BE-AD2F-0C25C9679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91" y="694761"/>
            <a:ext cx="8569583" cy="50811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D65965-5C23-9C55-2FE3-86A629703A0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99106" y="121916"/>
            <a:ext cx="7797664" cy="1151961"/>
          </a:xfrm>
        </p:spPr>
        <p:txBody>
          <a:bodyPr anchorCtr="1"/>
          <a:lstStyle/>
          <a:p>
            <a:pPr lvl="0" algn="ctr">
              <a:buNone/>
            </a:pPr>
            <a:r>
              <a:rPr lang="ru-RU" sz="2400"/>
              <a:t>Карта целевого состояния процесса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12DE50DB-A5AD-1B26-89BB-10AA8212F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36" y="697906"/>
            <a:ext cx="8671556" cy="51437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B59552-176C-4CF7-5EFA-24923BD4A71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ru-RU" sz="3200" b="1">
                <a:latin typeface="Times New Roman"/>
              </a:rPr>
              <a:t>План – мероприятий (ключевые моменты)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9EB7B0F-3DF7-AA2E-42C3-F32A4228F30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buFont typeface="Impact"/>
              <a:buAutoNum type="arabicPeriod"/>
            </a:pPr>
            <a:r>
              <a:rPr lang="ru-RU">
                <a:latin typeface="Times New Roman"/>
              </a:rPr>
              <a:t>Анализ потребностей функциональных кабинетов в ЛП и МИ</a:t>
            </a:r>
          </a:p>
          <a:p>
            <a:pPr marL="342900" lvl="0" indent="-342900">
              <a:lnSpc>
                <a:spcPct val="107000"/>
              </a:lnSpc>
              <a:buFont typeface="Impact"/>
              <a:buAutoNum type="arabicPeriod"/>
            </a:pPr>
            <a:r>
              <a:rPr lang="ru-RU">
                <a:latin typeface="Times New Roman"/>
              </a:rPr>
              <a:t>Контроль остатков ЛП и МИ</a:t>
            </a:r>
          </a:p>
          <a:p>
            <a:pPr marL="342900" lvl="0" indent="-342900">
              <a:lnSpc>
                <a:spcPct val="107000"/>
              </a:lnSpc>
              <a:buFont typeface="Impact"/>
              <a:buAutoNum type="arabicPeriod"/>
            </a:pPr>
            <a:r>
              <a:rPr lang="ru-RU">
                <a:latin typeface="Times New Roman"/>
              </a:rPr>
              <a:t>Внедрение электронного журнала учета требований – заявок и фактических остатков ЛС и ИМН</a:t>
            </a:r>
          </a:p>
          <a:p>
            <a:pPr marL="342900" lvl="0" indent="-342900">
              <a:lnSpc>
                <a:spcPct val="107000"/>
              </a:lnSpc>
              <a:buFont typeface="Impact"/>
              <a:buAutoNum type="arabicPeriod"/>
            </a:pPr>
            <a:r>
              <a:rPr lang="ru-RU">
                <a:latin typeface="Times New Roman"/>
              </a:rPr>
              <a:t>Разработка СОП «Выписка, хранение ЛП и МИ в функциональных кабинетах»</a:t>
            </a:r>
          </a:p>
          <a:p>
            <a:pPr marL="342900" lvl="0" indent="-342900">
              <a:lnSpc>
                <a:spcPct val="107000"/>
              </a:lnSpc>
              <a:buFont typeface="Impact"/>
              <a:buAutoNum type="arabicPeriod"/>
            </a:pPr>
            <a:r>
              <a:rPr lang="ru-RU">
                <a:latin typeface="Times New Roman"/>
              </a:rPr>
              <a:t>Оформление мест хранения ЛП и МИ по системе 5S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677191-7A6E-DD7F-E8E1-5957AC117A4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6">
            <a:extLst>
              <a:ext uri="{FF2B5EF4-FFF2-40B4-BE49-F238E27FC236}">
                <a16:creationId xmlns:a16="http://schemas.microsoft.com/office/drawing/2014/main" xmlns="" id="{6825EBC9-0EA3-107D-7F40-9891C3864FD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36978" y="1282894"/>
            <a:ext cx="3345149" cy="4114800"/>
          </a:xfrm>
        </p:spPr>
      </p:pic>
      <p:pic>
        <p:nvPicPr>
          <p:cNvPr id="4" name="Объект 7">
            <a:extLst>
              <a:ext uri="{FF2B5EF4-FFF2-40B4-BE49-F238E27FC236}">
                <a16:creationId xmlns:a16="http://schemas.microsoft.com/office/drawing/2014/main" xmlns="" id="{2E61D8A3-BCAB-1D85-B6B1-6607710436C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885904" y="1282894"/>
            <a:ext cx="3330052" cy="411302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4E5740-9DE6-31F6-E478-907969B7A25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FF9BED6D-B345-DBE2-4893-83BBD2B38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7925" y="1583137"/>
            <a:ext cx="3370999" cy="3792135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FC97FF2F-7BC2-3172-3A18-6DBC106C16EE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4572000" y="1583137"/>
            <a:ext cx="3630305" cy="379213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387770-0C13-EDB9-1ADC-93BEE025076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6">
            <a:extLst>
              <a:ext uri="{FF2B5EF4-FFF2-40B4-BE49-F238E27FC236}">
                <a16:creationId xmlns:a16="http://schemas.microsoft.com/office/drawing/2014/main" xmlns="" id="{0E905DF3-00E5-E066-4BF4-334CD0F72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3087" y="1624084"/>
            <a:ext cx="2483647" cy="3751188"/>
          </a:xfrm>
        </p:spPr>
      </p:pic>
      <p:pic>
        <p:nvPicPr>
          <p:cNvPr id="4" name="Объект 7">
            <a:extLst>
              <a:ext uri="{FF2B5EF4-FFF2-40B4-BE49-F238E27FC236}">
                <a16:creationId xmlns:a16="http://schemas.microsoft.com/office/drawing/2014/main" xmlns="" id="{364FD834-9755-AE15-23FF-AA92882F63DD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5157389" y="1624084"/>
            <a:ext cx="2483647" cy="375118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61A5351-AC54-1D92-DFAB-5C86E68A71F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ru-RU" sz="3600">
                <a:latin typeface="Times New Roman"/>
              </a:rPr>
              <a:t>Достигнутые результаты</a:t>
            </a:r>
          </a:p>
        </p:txBody>
      </p:sp>
      <p:pic>
        <p:nvPicPr>
          <p:cNvPr id="3" name="Объект 5">
            <a:extLst>
              <a:ext uri="{FF2B5EF4-FFF2-40B4-BE49-F238E27FC236}">
                <a16:creationId xmlns:a16="http://schemas.microsoft.com/office/drawing/2014/main" xmlns="" id="{7E4A61EC-A3DB-1D85-7968-A786624146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08300" y="1583137"/>
            <a:ext cx="2939878" cy="4026094"/>
          </a:xfrm>
        </p:spPr>
      </p:pic>
      <p:pic>
        <p:nvPicPr>
          <p:cNvPr id="4" name="Объект 6">
            <a:extLst>
              <a:ext uri="{FF2B5EF4-FFF2-40B4-BE49-F238E27FC236}">
                <a16:creationId xmlns:a16="http://schemas.microsoft.com/office/drawing/2014/main" xmlns="" id="{87955497-614E-D8D5-16D6-8E0716AE2D4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93806" y="1583137"/>
            <a:ext cx="2879674" cy="402609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DA9D2D-36A0-FBBC-1FA6-8B9620DAF8D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ru-RU" sz="3600">
                <a:latin typeface="Times New Roman"/>
              </a:rPr>
              <a:t>Достигнутые результаты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5FBC7560-B2CB-FCD7-4F0B-5DD27A76A25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38407" y="1678673"/>
            <a:ext cx="2447629" cy="3916905"/>
          </a:xfrm>
        </p:spPr>
      </p:pic>
      <p:pic>
        <p:nvPicPr>
          <p:cNvPr id="4" name="Объект 7">
            <a:extLst>
              <a:ext uri="{FF2B5EF4-FFF2-40B4-BE49-F238E27FC236}">
                <a16:creationId xmlns:a16="http://schemas.microsoft.com/office/drawing/2014/main" xmlns="" id="{6BBEAA48-7324-D883-8CEA-52B372FAE0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81431" y="1678673"/>
            <a:ext cx="2824151" cy="391690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3F33B6-BE17-16EA-4ECC-70DB77C68FD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ru-RU" sz="3600">
                <a:latin typeface="Times New Roman"/>
              </a:rPr>
              <a:t>Достигнутые результаты</a:t>
            </a:r>
          </a:p>
        </p:txBody>
      </p:sp>
      <p:pic>
        <p:nvPicPr>
          <p:cNvPr id="3" name="Объект 5">
            <a:extLst>
              <a:ext uri="{FF2B5EF4-FFF2-40B4-BE49-F238E27FC236}">
                <a16:creationId xmlns:a16="http://schemas.microsoft.com/office/drawing/2014/main" xmlns="" id="{F586F8B1-D259-141B-BD86-B882D1FB74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27799" y="1555842"/>
            <a:ext cx="3263502" cy="4043623"/>
          </a:xfrm>
        </p:spPr>
      </p:pic>
      <p:pic>
        <p:nvPicPr>
          <p:cNvPr id="4" name="Объект 6">
            <a:extLst>
              <a:ext uri="{FF2B5EF4-FFF2-40B4-BE49-F238E27FC236}">
                <a16:creationId xmlns:a16="http://schemas.microsoft.com/office/drawing/2014/main" xmlns="" id="{EF29F140-8713-6D6B-F714-B6C8D643F1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67885" y="1555842"/>
            <a:ext cx="3263502" cy="404362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372DE5-0B81-FF05-B81A-CEF1D82E34A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96486" y="112590"/>
            <a:ext cx="7797664" cy="1151961"/>
          </a:xfrm>
        </p:spPr>
        <p:txBody>
          <a:bodyPr/>
          <a:lstStyle/>
          <a:p>
            <a:pPr lvl="0">
              <a:buNone/>
            </a:pPr>
            <a:r>
              <a:rPr lang="ru-RU" sz="3600">
                <a:latin typeface="Times New Roman"/>
              </a:rPr>
              <a:t>Достигнутые результаты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ED70B12-C7DE-CFD8-CF5D-9C23E7A9AE3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2465" y="1558430"/>
            <a:ext cx="7796028" cy="3311188"/>
          </a:xfrm>
        </p:spPr>
        <p:txBody>
          <a:bodyPr/>
          <a:lstStyle/>
          <a:p>
            <a:pPr lvl="0"/>
            <a:endParaRPr lang="ru-RU" sz="1800">
              <a:latin typeface="Times New Roman"/>
            </a:endParaRPr>
          </a:p>
          <a:p>
            <a:pPr lvl="0"/>
            <a:r>
              <a:rPr lang="ru-RU" sz="1800">
                <a:latin typeface="Times New Roman"/>
              </a:rPr>
              <a:t>В ходе реализации проекта :</a:t>
            </a:r>
          </a:p>
          <a:p>
            <a:pPr lvl="0">
              <a:buNone/>
            </a:pPr>
            <a:r>
              <a:rPr lang="ru-RU" sz="1800">
                <a:latin typeface="Times New Roman"/>
              </a:rPr>
              <a:t> 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800">
                <a:latin typeface="Times New Roman"/>
              </a:rPr>
              <a:t>•	</a:t>
            </a:r>
            <a:r>
              <a:rPr lang="ru-RU" sz="1200">
                <a:latin typeface="Times New Roman"/>
              </a:rPr>
              <a:t>Проведен контроль остатков ЛП и МИ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200">
                <a:latin typeface="Times New Roman"/>
              </a:rPr>
              <a:t>•	Проведен анализ потребностей функциональных кабинетов в ЛП и МИ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200">
                <a:latin typeface="Times New Roman"/>
              </a:rPr>
              <a:t>•	Внедрен электронный журнал учета требований – заявок и фактических остатков ЛС и ИМН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200">
                <a:latin typeface="Times New Roman"/>
              </a:rPr>
              <a:t>•	Разработан СОП «Выписка, хранение ЛП и МИ в функциональных кабинетах»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200">
                <a:latin typeface="Times New Roman"/>
              </a:rPr>
              <a:t>•	Ведутся следующие журналы: учета сроков годности ЛП; регистрации показателей микроклимата; учета расходного материала старшей медсестры; учета получения и расходования дезинфицирующих средств; учета этилового спирта и спиртсодержащих растворов</a:t>
            </a:r>
          </a:p>
          <a:p>
            <a:pPr marL="425196" lvl="0" indent="-342900">
              <a:buFont typeface="Impact"/>
              <a:buAutoNum type="arabicPeriod"/>
            </a:pPr>
            <a:r>
              <a:rPr lang="ru-RU" sz="1200">
                <a:latin typeface="Times New Roman"/>
              </a:rPr>
              <a:t>•	Оформлены места хранения ЛП и МИ по системе 5S</a:t>
            </a:r>
          </a:p>
          <a:p>
            <a:pPr marL="425196" lvl="0" indent="-342900">
              <a:buNone/>
            </a:pPr>
            <a:endParaRPr lang="ru-RU" sz="1200">
              <a:latin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D99AE0-A9C2-AAE8-39FD-45786ACA50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92FE8AFF-C205-7CBB-7BEA-174D27A070D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6474" y="1837761"/>
            <a:ext cx="2481471" cy="3155804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F8A8A706-9DC1-83C2-EB2D-5C16BBFF3FF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807326" y="1837761"/>
            <a:ext cx="2870146" cy="3155804"/>
          </a:xfrm>
        </p:spPr>
      </p:pic>
      <p:pic>
        <p:nvPicPr>
          <p:cNvPr id="5" name="Рисунок 8">
            <a:extLst>
              <a:ext uri="{FF2B5EF4-FFF2-40B4-BE49-F238E27FC236}">
                <a16:creationId xmlns:a16="http://schemas.microsoft.com/office/drawing/2014/main" xmlns="" id="{32EA68FE-B3D4-87C2-4262-712CF1740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5385" y="1837761"/>
            <a:ext cx="2944505" cy="31558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02AFB2-EBC0-FB43-0D3A-4DF07DC382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14350" y="167188"/>
            <a:ext cx="7797664" cy="1151961"/>
          </a:xfrm>
        </p:spPr>
        <p:txBody>
          <a:bodyPr anchorCtr="1"/>
          <a:lstStyle/>
          <a:p>
            <a:pPr lvl="0" algn="ctr">
              <a:buNone/>
            </a:pPr>
            <a:r>
              <a:rPr lang="ru-RU" sz="32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FA915197-8613-832E-8EC7-6F7B29124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19150"/>
            <a:ext cx="8761863" cy="427643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4F784C-F043-CFAE-0FAF-B1E737CE97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7181" y="167188"/>
            <a:ext cx="7797664" cy="1151961"/>
          </a:xfrm>
        </p:spPr>
        <p:txBody>
          <a:bodyPr anchorCtr="1"/>
          <a:lstStyle/>
          <a:p>
            <a:pPr lvl="0" algn="ctr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9D32B2A3-2CC3-4E19-4C1B-D7A82DD3D4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7769" y="1470784"/>
            <a:ext cx="3263502" cy="4124803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F78E77C8-6CFD-5F2B-F3C2-E25BBF3A876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95432" y="1470784"/>
            <a:ext cx="3263502" cy="412480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098E94-295F-7622-1BA9-88D2554CB24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859" y="139884"/>
            <a:ext cx="7797664" cy="1151961"/>
          </a:xfrm>
        </p:spPr>
        <p:txBody>
          <a:bodyPr anchorCtr="1"/>
          <a:lstStyle/>
          <a:p>
            <a:pPr lvl="0" algn="ctr">
              <a:buNone/>
            </a:pPr>
            <a:r>
              <a:rPr lang="ru-RU" sz="3600">
                <a:latin typeface="Times New Roman"/>
              </a:rPr>
              <a:t>Фотоматериалы по проекту</a:t>
            </a:r>
          </a:p>
        </p:txBody>
      </p:sp>
      <p:pic>
        <p:nvPicPr>
          <p:cNvPr id="3" name="Объект 9">
            <a:extLst>
              <a:ext uri="{FF2B5EF4-FFF2-40B4-BE49-F238E27FC236}">
                <a16:creationId xmlns:a16="http://schemas.microsoft.com/office/drawing/2014/main" xmlns="" id="{30307CC0-83E0-98A8-33DB-6A5B23827A5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6696" y="1291846"/>
            <a:ext cx="3263502" cy="4351336"/>
          </a:xfrm>
        </p:spPr>
      </p:pic>
      <p:pic>
        <p:nvPicPr>
          <p:cNvPr id="4" name="Объект 10">
            <a:extLst>
              <a:ext uri="{FF2B5EF4-FFF2-40B4-BE49-F238E27FC236}">
                <a16:creationId xmlns:a16="http://schemas.microsoft.com/office/drawing/2014/main" xmlns="" id="{E562F92D-4744-EB5B-FFAB-C252845CD2F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50022" y="1291846"/>
            <a:ext cx="3263502" cy="4351336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3AA6AA-E504-AA95-4B55-F340BC68772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/>
              <a:t>Информация о достигнутых результатах</a:t>
            </a:r>
          </a:p>
        </p:txBody>
      </p:sp>
      <p:graphicFrame>
        <p:nvGraphicFramePr>
          <p:cNvPr id="3" name="Объект 5">
            <a:extLst>
              <a:ext uri="{FF2B5EF4-FFF2-40B4-BE49-F238E27FC236}">
                <a16:creationId xmlns:a16="http://schemas.microsoft.com/office/drawing/2014/main" xmlns="" id="{D957F964-7B2A-18D0-B8DF-94D84C47A7D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28552" y="2586069"/>
          <a:ext cx="6567806" cy="2266889"/>
        </p:xfrm>
        <a:graphic>
          <a:graphicData uri="http://schemas.openxmlformats.org/drawingml/2006/table">
            <a:tbl>
              <a:tblPr firstRow="1" firstCol="1" bandRow="1">
                <a:effectLst/>
              </a:tblPr>
              <a:tblGrid>
                <a:gridCol w="1820542">
                  <a:extLst>
                    <a:ext uri="{9D8B030D-6E8A-4147-A177-3AD203B41FA5}">
                      <a16:colId xmlns:a16="http://schemas.microsoft.com/office/drawing/2014/main" xmlns="" val="1519832677"/>
                    </a:ext>
                  </a:extLst>
                </a:gridCol>
                <a:gridCol w="1186818">
                  <a:extLst>
                    <a:ext uri="{9D8B030D-6E8A-4147-A177-3AD203B41FA5}">
                      <a16:colId xmlns:a16="http://schemas.microsoft.com/office/drawing/2014/main" xmlns="" val="4103520895"/>
                    </a:ext>
                  </a:extLst>
                </a:gridCol>
                <a:gridCol w="1186818">
                  <a:extLst>
                    <a:ext uri="{9D8B030D-6E8A-4147-A177-3AD203B41FA5}">
                      <a16:colId xmlns:a16="http://schemas.microsoft.com/office/drawing/2014/main" xmlns="" val="2222016000"/>
                    </a:ext>
                  </a:extLst>
                </a:gridCol>
                <a:gridCol w="1186818">
                  <a:extLst>
                    <a:ext uri="{9D8B030D-6E8A-4147-A177-3AD203B41FA5}">
                      <a16:colId xmlns:a16="http://schemas.microsoft.com/office/drawing/2014/main" xmlns="" val="757855320"/>
                    </a:ext>
                  </a:extLst>
                </a:gridCol>
                <a:gridCol w="1186818">
                  <a:extLst>
                    <a:ext uri="{9D8B030D-6E8A-4147-A177-3AD203B41FA5}">
                      <a16:colId xmlns:a16="http://schemas.microsoft.com/office/drawing/2014/main" xmlns="" val="24071844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 pitchFamily="34"/>
                          <a:ea typeface="Calibri" pitchFamily="34"/>
                          <a:cs typeface="Times New Roman" pitchFamily="18"/>
                        </a:rPr>
                        <a:t>Показатель, ед. изм.</a:t>
                      </a: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 pitchFamily="34"/>
                          <a:ea typeface="Calibri" pitchFamily="34"/>
                          <a:cs typeface="Times New Roman" pitchFamily="18"/>
                        </a:rPr>
                        <a:t>Значение до реализации проекта</a:t>
                      </a: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 pitchFamily="34"/>
                          <a:ea typeface="Calibri" pitchFamily="34"/>
                          <a:cs typeface="Times New Roman" pitchFamily="18"/>
                        </a:rPr>
                        <a:t>Целевое значение в паспорте</a:t>
                      </a: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 pitchFamily="34"/>
                          <a:ea typeface="Calibri" pitchFamily="34"/>
                          <a:cs typeface="Times New Roman" pitchFamily="18"/>
                        </a:rPr>
                        <a:t>Факт после реализации проекта</a:t>
                      </a: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 pitchFamily="34"/>
                          <a:ea typeface="Calibri" pitchFamily="34"/>
                          <a:cs typeface="Times New Roman" pitchFamily="18"/>
                        </a:rPr>
                        <a:t>Число измерений показателя после реализации проекта</a:t>
                      </a: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49073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Уровень запасов на складе старшей медицинской сестры (от недельного), %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1200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150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150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2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53209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Уровень запасов в отделениях поликлиники 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(от недельного), %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250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100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100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/>
                          <a:ea typeface="Calibri" pitchFamily="34"/>
                          <a:cs typeface="Times New Roman" pitchFamily="18"/>
                        </a:rPr>
                        <a:t>2</a:t>
                      </a:r>
                      <a:endParaRPr lang="ru-RU" sz="1100">
                        <a:latin typeface="Calibri" pitchFamily="34"/>
                        <a:ea typeface="Calibri" pitchFamily="34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0272708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8F3962-53BB-562C-D792-E52D6D30EAA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/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31A8E393-1AA4-CC2B-6731-2A7806592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350" y="1837761"/>
            <a:ext cx="3821113" cy="3314672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9101EA49-7288-20BA-6A54-FC4C2CD9EB64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4487866" y="1837761"/>
            <a:ext cx="3822704" cy="3315266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165247-C8EB-1FE3-52C8-AAB969BE3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4476" y="98947"/>
            <a:ext cx="7797664" cy="1151961"/>
          </a:xfrm>
        </p:spPr>
        <p:txBody>
          <a:bodyPr anchorCtr="1"/>
          <a:lstStyle/>
          <a:p>
            <a:pPr lvl="0" algn="ctr">
              <a:buNone/>
            </a:pPr>
            <a:r>
              <a:rPr lang="ru-RU"/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9B61C0E4-3CD7-9C6A-B01F-E2D8635CD4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75885" y="1250908"/>
            <a:ext cx="3263502" cy="4351336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A839AB51-EB94-2795-D3D1-ED61689CA0E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69008" y="1250908"/>
            <a:ext cx="3263502" cy="4351336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409615-3D6B-326F-B814-D7DFAD65D79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>
              <a:buNone/>
            </a:pPr>
            <a:r>
              <a:rPr lang="ru-RU"/>
              <a:t>Фотоматериалы по проекту</a:t>
            </a:r>
          </a:p>
        </p:txBody>
      </p:sp>
      <p:pic>
        <p:nvPicPr>
          <p:cNvPr id="3" name="Объект 4">
            <a:extLst>
              <a:ext uri="{FF2B5EF4-FFF2-40B4-BE49-F238E27FC236}">
                <a16:creationId xmlns:a16="http://schemas.microsoft.com/office/drawing/2014/main" xmlns="" id="{986EA13C-C894-9C54-C0FF-AFCD62161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310" y="1837761"/>
            <a:ext cx="2483647" cy="3311527"/>
          </a:xfrm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FC4DCC8F-049D-25ED-38DF-45F417604D9A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3171358" y="1837761"/>
            <a:ext cx="2483647" cy="3311527"/>
          </a:xfrm>
        </p:spPr>
      </p:pic>
      <p:pic>
        <p:nvPicPr>
          <p:cNvPr id="5" name="Рисунок 6">
            <a:extLst>
              <a:ext uri="{FF2B5EF4-FFF2-40B4-BE49-F238E27FC236}">
                <a16:creationId xmlns:a16="http://schemas.microsoft.com/office/drawing/2014/main" xmlns="" id="{59C92FC6-A1DE-B115-2145-C776AAB84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407" y="1837761"/>
            <a:ext cx="2483647" cy="33115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FB70F6-E343-682E-3C83-C54B1AD56D2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14350" y="685800"/>
            <a:ext cx="7797664" cy="4471388"/>
          </a:xfrm>
        </p:spPr>
        <p:txBody>
          <a:bodyPr anchorCtr="1"/>
          <a:lstStyle/>
          <a:p>
            <a:pPr lvl="0" algn="ctr">
              <a:buNone/>
            </a:pPr>
            <a:r>
              <a:rPr lang="ru-RU" sz="4800"/>
              <a:t>БЛАГОДАРЮ</a:t>
            </a:r>
            <a:r>
              <a:rPr lang="ru-RU"/>
              <a:t/>
            </a:r>
            <a:br>
              <a:rPr lang="ru-RU"/>
            </a:br>
            <a:r>
              <a:rPr lang="ru-RU" sz="4800"/>
              <a:t>ЗА</a:t>
            </a:r>
            <a:r>
              <a:rPr lang="ru-RU"/>
              <a:t/>
            </a:r>
            <a:br>
              <a:rPr lang="ru-RU"/>
            </a:br>
            <a:r>
              <a:rPr lang="ru-RU" sz="4800"/>
              <a:t>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лавное мероприятие Slide Titl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Главное мероприятие Title and Two Columns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лавное мероприятие Title and Content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</TotalTime>
  <Words>360</Words>
  <Application>Microsoft Office PowerPoint</Application>
  <PresentationFormat>Экран (4:3)</PresentationFormat>
  <Paragraphs>83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7" baseType="lpstr">
      <vt:lpstr>Arial</vt:lpstr>
      <vt:lpstr>Calibri</vt:lpstr>
      <vt:lpstr>Calibri Light</vt:lpstr>
      <vt:lpstr>Impact</vt:lpstr>
      <vt:lpstr>Times New Roman</vt:lpstr>
      <vt:lpstr>Wingdings</vt:lpstr>
      <vt:lpstr>XO Thames</vt:lpstr>
      <vt:lpstr>Главное мероприятие Slide Title</vt:lpstr>
      <vt:lpstr>Главное мероприятие Title and Two Columns</vt:lpstr>
      <vt:lpstr>Главное мероприятие Title and Content</vt:lpstr>
      <vt:lpstr>Тема Office</vt:lpstr>
      <vt:lpstr>Document</vt:lpstr>
      <vt:lpstr>ГОБУЗ «Кольская ЦРБ»</vt:lpstr>
      <vt:lpstr>Презентация PowerPoint</vt:lpstr>
      <vt:lpstr>Проблемы, послужившие основанием для вступления в проект</vt:lpstr>
      <vt:lpstr>Презентация PowerPoint</vt:lpstr>
      <vt:lpstr>Паспорт проекта  «Управление запасами в отделениях поликлиники ГОБУЗ «Кольская ЦРБ»   </vt:lpstr>
      <vt:lpstr>Общие сведения о проекте Цель: организация выписки и хранения Лс и ИМН в поликлинике</vt:lpstr>
      <vt:lpstr>Карта текущего состояния процесса</vt:lpstr>
      <vt:lpstr>Карта целевого состояния процесса</vt:lpstr>
      <vt:lpstr>План – мероприятий (ключевые моменты)</vt:lpstr>
      <vt:lpstr>Фотоматериалы по проекту</vt:lpstr>
      <vt:lpstr>Фотоматериалы по проекту</vt:lpstr>
      <vt:lpstr>Фотоматериалы по проекту</vt:lpstr>
      <vt:lpstr>Достигнутые результаты</vt:lpstr>
      <vt:lpstr>Достигнутые результаты</vt:lpstr>
      <vt:lpstr>Достигнутые результаты</vt:lpstr>
      <vt:lpstr>Достигнутые результаты</vt:lpstr>
      <vt:lpstr>Фотоматериалы по проекту</vt:lpstr>
      <vt:lpstr>Фотоматериалы по проекту</vt:lpstr>
      <vt:lpstr>Фотоматериалы по проекту</vt:lpstr>
      <vt:lpstr>Фотоматериалы по проекту</vt:lpstr>
      <vt:lpstr>Информация о достигнутых результатах</vt:lpstr>
      <vt:lpstr>Фотоматериалы по проекту</vt:lpstr>
      <vt:lpstr>Фотоматериалы по проекту</vt:lpstr>
      <vt:lpstr>Фотоматериалы по проекту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</dc:title>
  <dc:creator>Людмила Николаевна Садкова</dc:creator>
  <cp:lastModifiedBy>Евдокимова Юлия Александровна</cp:lastModifiedBy>
  <cp:revision>12</cp:revision>
  <dcterms:modified xsi:type="dcterms:W3CDTF">2024-04-23T13:18:19Z</dcterms:modified>
</cp:coreProperties>
</file>