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0" r:id="rId9"/>
    <p:sldId id="275" r:id="rId10"/>
    <p:sldId id="291" r:id="rId11"/>
    <p:sldId id="292" r:id="rId12"/>
    <p:sldId id="277" r:id="rId13"/>
    <p:sldId id="280" r:id="rId14"/>
    <p:sldId id="282" r:id="rId15"/>
    <p:sldId id="287" r:id="rId16"/>
    <p:sldId id="288" r:id="rId17"/>
    <p:sldId id="293" r:id="rId18"/>
    <p:sldId id="296" r:id="rId19"/>
    <p:sldId id="297" r:id="rId20"/>
    <p:sldId id="298" r:id="rId21"/>
    <p:sldId id="299" r:id="rId22"/>
    <p:sldId id="29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26" autoAdjust="0"/>
    <p:restoredTop sz="79570" autoAdjust="0"/>
  </p:normalViewPr>
  <p:slideViewPr>
    <p:cSldViewPr>
      <p:cViewPr varScale="1">
        <p:scale>
          <a:sx n="58" d="100"/>
          <a:sy n="58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v>2</c:v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8A-4496-BE07-0D9E9217FE6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38A-4496-BE07-0D9E9217FE6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E38A-4496-BE07-0D9E9217F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261556752"/>
        <c:axId val="261557312"/>
        <c:axId val="0"/>
      </c:bar3DChart>
      <c:catAx>
        <c:axId val="261556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61557312"/>
        <c:crosses val="autoZero"/>
        <c:auto val="1"/>
        <c:lblAlgn val="ctr"/>
        <c:lblOffset val="100"/>
        <c:noMultiLvlLbl val="0"/>
      </c:catAx>
      <c:valAx>
        <c:axId val="261557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61556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0872D-8450-4A22-BF7A-04166E594ADF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9F4414-0B92-416A-A0CD-0E0238091B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113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F4414-0B92-416A-A0CD-0E0238091B7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10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F4414-0B92-416A-A0CD-0E0238091B7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807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F4414-0B92-416A-A0CD-0E0238091B7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749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2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3" y="2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7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2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2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133" y="4954637"/>
            <a:ext cx="2987069" cy="918361"/>
          </a:xfrm>
        </p:spPr>
        <p:txBody>
          <a:bodyPr vert="horz" lIns="91440" tIns="45720" rIns="91440" bIns="45720" rtlCol="0" anchor="ctr"/>
          <a:lstStyle>
            <a:lvl1pPr algn="r">
              <a:defRPr lang="en-US" sz="42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9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2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09725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04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3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647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3816536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9" y="2063396"/>
            <a:ext cx="381490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00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70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1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8" y="2861733"/>
            <a:ext cx="3816535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054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836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941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1" y="685803"/>
            <a:ext cx="4525781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3" y="2709055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489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1" y="3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2" y="2709054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47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2" y="685802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918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2" y="685803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6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951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300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9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6805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7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141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3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5401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3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8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90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8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9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532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317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7" y="685803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2" y="685803"/>
            <a:ext cx="5928323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66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7" y="3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3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C8A4074-34B8-4E05-AF11-9AEEFA235ADA}" type="datetimeFigureOut">
              <a:rPr lang="ru-RU" smtClean="0"/>
              <a:pPr/>
              <a:t>26.06.2022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2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35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  <p:sldLayoutId id="214748389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ГОБУЗ «Кольская ЦРБ»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5533" y="3126052"/>
            <a:ext cx="7406640" cy="100811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поликлиника г.Кола</a:t>
            </a: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Главный врач Гришко Б.В.</a:t>
            </a: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23528" y="620690"/>
            <a:ext cx="8229600" cy="4483113"/>
          </a:xfrm>
        </p:spPr>
        <p:txBody>
          <a:bodyPr>
            <a:noAutofit/>
          </a:bodyPr>
          <a:lstStyle/>
          <a:p>
            <a:pPr lvl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Поликлиника обеспечивает лечебно-профилактическую помощь взрослому населению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г.Кола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Обслуживаемое население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г.Кола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–9786 человек., из них 65+ - 1645 человек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Консультативная и лечебная помощь всех профилей оказывается всему населению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г.Кола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Проблемы, послужившие основанием для вступления в проект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14351" y="1837768"/>
            <a:ext cx="7796030" cy="3895488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рамках реализации регионального проекта Мурманской области «Развитие системы оказания первичной медико-санитарной помощи» в ГОБУЗ «Кольская ЦРБ» издан Приказ № 83 от 31.01.2020г. «О реализации мероприятий проекта «Новая поликлиника».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реализацию взято направление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 разделении потоков пациентов на здоровых и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условно больных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регистратуры поликлиники </a:t>
            </a:r>
            <a:r>
              <a:rPr lang="ru-RU" dirty="0" smtClean="0"/>
              <a:t>«</a:t>
            </a:r>
            <a:r>
              <a:rPr lang="ru-RU" dirty="0"/>
              <a:t>Организация оказания медицинской помощи  пациентам с признаками ОРВИ  </a:t>
            </a:r>
            <a:r>
              <a:rPr lang="ru-RU" dirty="0" smtClean="0"/>
              <a:t> </a:t>
            </a:r>
            <a:r>
              <a:rPr lang="ru-RU" dirty="0"/>
              <a:t>в поликлинике ГОБУЗ «Кольская ЦРБ»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Разработаны и утверждены паспорт проекта, план – график по реализации комплексных мероприятий.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Проведен анализ текущей ситуации.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Разработаны и графически оформлены текущие карты процессов. 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Проведен поиск и выявление проблем по каждому направлению. 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По итогам разработаны и графически оформлены целевые карты процессов.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Выполнено внедрение улучшений, по результатам которого проведен анализ.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67544" y="1046507"/>
            <a:ext cx="7796030" cy="3311189"/>
          </a:xfrm>
        </p:spPr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307444" y="2204864"/>
            <a:ext cx="1571636" cy="121444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13.04.21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1879080" y="2204864"/>
            <a:ext cx="1714512" cy="135732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</a:t>
            </a:r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3544022" y="2242529"/>
            <a:ext cx="1643074" cy="141332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Дорожная карта</a:t>
            </a:r>
          </a:p>
        </p:txBody>
      </p:sp>
      <p:sp>
        <p:nvSpPr>
          <p:cNvPr id="17" name="Стрелка вправо с вырезом 16"/>
          <p:cNvSpPr/>
          <p:nvPr/>
        </p:nvSpPr>
        <p:spPr>
          <a:xfrm>
            <a:off x="5154576" y="2242529"/>
            <a:ext cx="1500198" cy="150019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- мероприятий</a:t>
            </a:r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6589320" y="2242529"/>
            <a:ext cx="1835664" cy="150019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Окончание</a:t>
            </a: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Паспорт проекта 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«Организация оказания медицинской помощи  пациентам с признаками ОРВИ  </a:t>
            </a:r>
            <a:r>
              <a:rPr lang="ru-RU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поликлинике ГОБУЗ «Кольская ЦРБ»</a:t>
            </a:r>
            <a:r>
              <a:rPr lang="ru-RU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48328712"/>
              </p:ext>
            </p:extLst>
          </p:nvPr>
        </p:nvGraphicFramePr>
        <p:xfrm>
          <a:off x="179512" y="980728"/>
          <a:ext cx="8784976" cy="6217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182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Заказчик проекта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пациенты.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Процесс:</a:t>
                      </a: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Распределение входящих потоков пациентов с признаками ОРВИ в поликлинике</a:t>
                      </a:r>
                      <a:r>
                        <a:rPr lang="ru-RU" sz="10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ГОБУЗ Кольская ЦРБ</a:t>
                      </a:r>
                      <a:endParaRPr lang="ru-RU" sz="10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Границы процесса: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момента обращения пациента в поликлинику до оказания ему медицинской помощи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 проекта: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главный врач ГОБУЗ «Кольская ЦРБ» - Гришко Б.В.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 рабочей группы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заместитель главного врача по амбулаторной помощи – Комарова И.В.</a:t>
                      </a:r>
                      <a:endParaRPr lang="ru-RU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Состав рабочей группы (ответственные):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заместитель главного врача по амбулаторной помощи– Комарова И.В.; старший администратор поликлиники г. Кола Лебедева О.В.; старшая медицинская сестра поликлиники г. Кола – </a:t>
                      </a:r>
                      <a:r>
                        <a:rPr lang="ru-RU" sz="10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Садкова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Л.Н.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98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sng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Обоснование выбора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098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Необходимость обеспечения безопасности сотрудников и пациентов</a:t>
                      </a:r>
                      <a:endParaRPr lang="ru-RU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Длительное ожидание медицинской помощи</a:t>
                      </a:r>
                      <a:endParaRPr lang="ru-RU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Отсутствие отработанной схемы разделения потоков пациентов на условно больных и условно здоровых</a:t>
                      </a:r>
                      <a:endParaRPr lang="ru-RU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Усиленная нагрузка на фельдшеров доврачебного кабинета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5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Цели и плановый эффект: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Эффекты: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5245" algn="l"/>
                        </a:tabLst>
                      </a:pPr>
                      <a:r>
                        <a:rPr lang="ru-RU" sz="1400" kern="50" dirty="0" smtClean="0">
                          <a:effectLst/>
                          <a:latin typeface="Times New Roman" panose="02020603050405020304" pitchFamily="18" charset="0"/>
                          <a:ea typeface="Andale Sans UI"/>
                        </a:rPr>
                        <a:t>Создание </a:t>
                      </a:r>
                      <a:r>
                        <a:rPr lang="ru-RU" sz="1400" kern="50" dirty="0" err="1" smtClean="0">
                          <a:effectLst/>
                          <a:latin typeface="Times New Roman" panose="02020603050405020304" pitchFamily="18" charset="0"/>
                          <a:ea typeface="Andale Sans UI"/>
                        </a:rPr>
                        <a:t>логистически</a:t>
                      </a:r>
                      <a:r>
                        <a:rPr lang="ru-RU" sz="1400" kern="50" dirty="0" smtClean="0">
                          <a:effectLst/>
                          <a:latin typeface="Times New Roman" panose="02020603050405020304" pitchFamily="18" charset="0"/>
                          <a:ea typeface="Andale Sans UI"/>
                        </a:rPr>
                        <a:t> эффективных потоков граждан, обратившихся для оказания медицинской помощи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5245" algn="l"/>
                        </a:tabLst>
                      </a:pPr>
                      <a:r>
                        <a:rPr lang="ru-RU" sz="1400" kern="50" dirty="0" smtClean="0">
                          <a:effectLst/>
                          <a:latin typeface="Times New Roman" panose="02020603050405020304" pitchFamily="18" charset="0"/>
                          <a:ea typeface="Andale Sans UI"/>
                        </a:rPr>
                        <a:t>Обеспечение безопасности сотрудников и пациентов.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5245" algn="l"/>
                        </a:tabLst>
                      </a:pPr>
                      <a:r>
                        <a:rPr lang="ru-RU" sz="1400" kern="50" dirty="0" smtClean="0">
                          <a:effectLst/>
                          <a:latin typeface="Times New Roman" panose="02020603050405020304" pitchFamily="18" charset="0"/>
                          <a:ea typeface="Andale Sans UI"/>
                        </a:rPr>
                        <a:t>Сокращение нагрузки на медицинский персонал.</a:t>
                      </a:r>
                    </a:p>
                    <a:p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     Создание структурного элемента – кабинет с отдельным входом с улицы.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Ключевые события: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	Формирование паспорта проекта: 14.02.2022 года.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	Анализ текущей ситуации: 01.02.2022-11.04.2022 года: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</a:rPr>
                        <a:t>разработка текущей карты процесса: 03.02.2022-03.03.2022 года;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</a:rPr>
                        <a:t>поиск и выявление проблем: 03.02.2022 – 03.03.2022 года;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</a:rPr>
                        <a:t>разработка целевой карты процесса: 04.03.2022-11.04.2022 года;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</a:rPr>
                        <a:t>разработка плана мероприятий реализации проекта: 11.04.2022 года.</a:t>
                      </a:r>
                      <a:endParaRPr lang="ru-RU" sz="12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	</a:t>
                      </a:r>
                      <a:r>
                        <a:rPr lang="ru-RU" sz="12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Kick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ru-RU" sz="12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off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встреча – 12.05.2022 года.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	Внедрение улучшений – 13.05.2022-30.05.2022 года.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5.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Закрепление результатов и закрытие проекта: 30.05.2022 -15.06.2022 года.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556268"/>
              </p:ext>
            </p:extLst>
          </p:nvPr>
        </p:nvGraphicFramePr>
        <p:xfrm>
          <a:off x="179512" y="4581128"/>
          <a:ext cx="7056784" cy="7928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Документ" r:id="rId4" imgW="10169148" imgH="842856" progId="Word.Document.12">
                  <p:embed/>
                </p:oleObj>
              </mc:Choice>
              <mc:Fallback>
                <p:oleObj name="Документ" r:id="rId4" imgW="10169148" imgH="84285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9512" y="4581128"/>
                        <a:ext cx="7056784" cy="7928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249680"/>
          </a:xfrm>
        </p:spPr>
        <p:txBody>
          <a:bodyPr>
            <a:normAutofit fontScale="90000"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Общие сведения о проекте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безопасности сотрудников и пациентов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3"/>
          </p:nvPr>
        </p:nvSpPr>
        <p:spPr>
          <a:xfrm>
            <a:off x="1043608" y="1524000"/>
            <a:ext cx="3451871" cy="43860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Причины выбора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Отсутствие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отработанной схемы разделения потоков пациентов на условно больных и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условно здоровых</a:t>
            </a:r>
          </a:p>
          <a:p>
            <a:pPr marL="342900" indent="-342900" algn="just">
              <a:lnSpc>
                <a:spcPct val="115000"/>
              </a:lnSpc>
              <a:buFont typeface="Arial" panose="020B0604020202020204" pitchFamily="34" charset="0"/>
              <a:buAutoNum type="arabicPeriod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Усиленная нагрузка на фельдшеров доврачебного кабинета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AutoNum type="arabicPeriod"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AutoNum type="arabicPeriod"/>
            </a:pPr>
            <a:endParaRPr lang="ru-RU" sz="1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AutoNum type="arabicPeriod"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4495479" y="1524000"/>
            <a:ext cx="3814904" cy="3850585"/>
          </a:xfrm>
        </p:spPr>
        <p:txBody>
          <a:bodyPr>
            <a:normAutofit fontScale="92500" lnSpcReduction="10000"/>
          </a:bodyPr>
          <a:lstStyle/>
          <a:p>
            <a:pPr marL="82296" indent="0" algn="ctr">
              <a:buNone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82296" indent="0" algn="ctr">
              <a:buNone/>
            </a:pP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55245" algn="l"/>
              </a:tabLst>
            </a:pPr>
            <a:r>
              <a:rPr lang="ru-RU" sz="1400" kern="50" dirty="0">
                <a:latin typeface="Times New Roman" panose="02020603050405020304" pitchFamily="18" charset="0"/>
                <a:ea typeface="Andale Sans UI"/>
              </a:rPr>
              <a:t>Создание </a:t>
            </a:r>
            <a:r>
              <a:rPr lang="ru-RU" sz="1400" kern="50" dirty="0" err="1">
                <a:latin typeface="Times New Roman" panose="02020603050405020304" pitchFamily="18" charset="0"/>
                <a:ea typeface="Andale Sans UI"/>
              </a:rPr>
              <a:t>логистически</a:t>
            </a:r>
            <a:r>
              <a:rPr lang="ru-RU" sz="1400" kern="50" dirty="0">
                <a:latin typeface="Times New Roman" panose="02020603050405020304" pitchFamily="18" charset="0"/>
                <a:ea typeface="Andale Sans UI"/>
              </a:rPr>
              <a:t> эффективных потоков граждан, обратившихся для оказания медицинской </a:t>
            </a:r>
            <a:r>
              <a:rPr lang="ru-RU" sz="1400" kern="50" dirty="0" smtClean="0">
                <a:latin typeface="Times New Roman" panose="02020603050405020304" pitchFamily="18" charset="0"/>
                <a:ea typeface="Andale Sans UI"/>
              </a:rPr>
              <a:t>помощи</a:t>
            </a:r>
            <a:endParaRPr lang="ru-RU" sz="1400" kern="50" dirty="0">
              <a:latin typeface="Times New Roman" panose="02020603050405020304" pitchFamily="18" charset="0"/>
              <a:ea typeface="Andale Sans UI"/>
            </a:endParaRPr>
          </a:p>
          <a:p>
            <a:pPr lvl="0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 сотрудников и пациентов.</a:t>
            </a:r>
          </a:p>
          <a:p>
            <a:pPr>
              <a:tabLst>
                <a:tab pos="55245" algn="l"/>
              </a:tabLst>
            </a:pPr>
            <a:r>
              <a:rPr lang="ru-RU" sz="1500" kern="50" dirty="0"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Сокращение нагрузки на медицинский персонал.</a:t>
            </a:r>
          </a:p>
          <a:p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структурного элемента – кабинет с отдельным входом с улицы.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2"/>
            <a:ext cx="7797662" cy="1151965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Карта текущего состояния процесса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51520" y="908720"/>
            <a:ext cx="8352928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/>
              <a:t>Карта итогового состояния процесса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14352" y="1484784"/>
            <a:ext cx="7797662" cy="389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17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План – мероприятий (ключевые моменты)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Открытие и оснащение кабинета с отдельным входом для пациентов с признаками ОРВИ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мероприятий по информированию населения об организации приема пациентов с признаками ОРВИ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регламента работы кабинета для пациентов с признаками ОРВИ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должностных инструкций фельдшера кабинета медицинской помощи пациентам с признаками ОРВИ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Составление расписания работы </a:t>
            </a:r>
            <a:r>
              <a:rPr lang="ru-RU" sz="19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кабинета</a:t>
            </a:r>
          </a:p>
          <a:p>
            <a:pPr marL="742950" lvl="1" indent="-285750">
              <a:lnSpc>
                <a:spcPct val="107000"/>
              </a:lnSpc>
              <a:buFont typeface="+mj-lt"/>
              <a:buAutoNum type="arabicPeriod"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Обновление информации на стендах и сайте ГОБУЗ Кольская ЦРБ</a:t>
            </a:r>
            <a:endParaRPr lang="ru-RU" sz="1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>
                <a:solidFill>
                  <a:srgbClr val="B80E0F"/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7431"/>
            <a:ext cx="2483643" cy="331152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478" y="1837768"/>
            <a:ext cx="5143500" cy="332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11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>
                <a:solidFill>
                  <a:srgbClr val="B80E0F"/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1843940"/>
            <a:ext cx="2887241" cy="3531335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43940"/>
            <a:ext cx="3168352" cy="3531335"/>
          </a:xfrm>
        </p:spPr>
      </p:pic>
    </p:spTree>
    <p:extLst>
      <p:ext uri="{BB962C8B-B14F-4D97-AF65-F5344CB8AC3E}">
        <p14:creationId xmlns:p14="http://schemas.microsoft.com/office/powerpoint/2010/main" val="151082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</a:p>
        </p:txBody>
      </p:sp>
      <p:graphicFrame>
        <p:nvGraphicFramePr>
          <p:cNvPr id="15" name="Содержимое 1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77202822"/>
              </p:ext>
            </p:extLst>
          </p:nvPr>
        </p:nvGraphicFramePr>
        <p:xfrm>
          <a:off x="514350" y="2063752"/>
          <a:ext cx="3816350" cy="331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Содержимое 5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Количество пересечений потоков пациентов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ходе реализации проекта :</a:t>
            </a:r>
          </a:p>
          <a:p>
            <a:pPr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оснащен кабинет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отдельным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входом с улицы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пациентов с признаками ОРВИ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Разработан регламент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кабинета для пациентов с признаками ОРВИ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Разработана должностная инструкция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фельдшера кабинета медицинской помощи пациентам с признаками ОРВИ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Составлено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расписания работы кабинета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Проведены мероприятия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информированию населения об организации приема пациентов с признаками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ОРВИ: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Обновление информации на стендах и сайте ГОБУЗ Кольская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ЦРБ, консультирование при записи по телефону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-центра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25196" indent="-342900">
              <a:buFont typeface="+mj-lt"/>
              <a:buAutoNum type="arabicPeriod"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63750"/>
            <a:ext cx="3073003" cy="3311525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2063750"/>
            <a:ext cx="3031257" cy="3311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32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2063750"/>
            <a:ext cx="2959249" cy="331152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063750"/>
            <a:ext cx="2928987" cy="3311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36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1843940"/>
            <a:ext cx="2959249" cy="353133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3940"/>
            <a:ext cx="3000995" cy="35313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>
                <a:solidFill>
                  <a:srgbClr val="B80E0F"/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628800"/>
            <a:ext cx="4608511" cy="3888432"/>
          </a:xfrm>
        </p:spPr>
      </p:pic>
    </p:spTree>
    <p:extLst>
      <p:ext uri="{BB962C8B-B14F-4D97-AF65-F5344CB8AC3E}">
        <p14:creationId xmlns:p14="http://schemas.microsoft.com/office/powerpoint/2010/main" val="24714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Информация о достигнутых </a:t>
            </a:r>
            <a:r>
              <a:rPr lang="ru-RU" dirty="0" smtClean="0"/>
              <a:t>результатах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514350" y="2492896"/>
            <a:ext cx="7796213" cy="186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58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Фотоматериалы по проекту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1700808"/>
            <a:ext cx="2887241" cy="367446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700808"/>
            <a:ext cx="3217019" cy="3674467"/>
          </a:xfrm>
        </p:spPr>
      </p:pic>
    </p:spTree>
    <p:extLst>
      <p:ext uri="{BB962C8B-B14F-4D97-AF65-F5344CB8AC3E}">
        <p14:creationId xmlns:p14="http://schemas.microsoft.com/office/powerpoint/2010/main" val="425025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Фотоматериалы по проекту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1556792"/>
            <a:ext cx="3103265" cy="381848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56792"/>
            <a:ext cx="3073003" cy="3818483"/>
          </a:xfrm>
        </p:spPr>
      </p:pic>
    </p:spTree>
    <p:extLst>
      <p:ext uri="{BB962C8B-B14F-4D97-AF65-F5344CB8AC3E}">
        <p14:creationId xmlns:p14="http://schemas.microsoft.com/office/powerpoint/2010/main" val="37562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Фотоматериалы по проекту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703" y="1628800"/>
            <a:ext cx="2959249" cy="374647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04" y="1628800"/>
            <a:ext cx="2838699" cy="3746475"/>
          </a:xfrm>
        </p:spPr>
      </p:pic>
    </p:spTree>
    <p:extLst>
      <p:ext uri="{BB962C8B-B14F-4D97-AF65-F5344CB8AC3E}">
        <p14:creationId xmlns:p14="http://schemas.microsoft.com/office/powerpoint/2010/main" val="276309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1" y="685803"/>
            <a:ext cx="7797662" cy="4471391"/>
          </a:xfrm>
        </p:spPr>
        <p:txBody>
          <a:bodyPr/>
          <a:lstStyle/>
          <a:p>
            <a:pPr algn="ctr"/>
            <a:r>
              <a:rPr lang="ru-RU" sz="4800" dirty="0" err="1" smtClean="0"/>
              <a:t>БЛАГОДАРим</a:t>
            </a: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/>
              <a:t>ЗА</a:t>
            </a:r>
            <a:br>
              <a:rPr lang="ru-RU" sz="4800" dirty="0"/>
            </a:br>
            <a:r>
              <a:rPr lang="ru-RU" sz="4800" dirty="0"/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4594058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819</TotalTime>
  <Words>505</Words>
  <Application>Microsoft Office PowerPoint</Application>
  <PresentationFormat>Экран (4:3)</PresentationFormat>
  <Paragraphs>108</Paragraphs>
  <Slides>22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Andale Sans UI</vt:lpstr>
      <vt:lpstr>Arial</vt:lpstr>
      <vt:lpstr>Calibri</vt:lpstr>
      <vt:lpstr>Impact</vt:lpstr>
      <vt:lpstr>Times New Roman</vt:lpstr>
      <vt:lpstr>Главное мероприятие</vt:lpstr>
      <vt:lpstr>Документ Microsoft Word</vt:lpstr>
      <vt:lpstr>ГОБУЗ «Кольская ЦРБ»</vt:lpstr>
      <vt:lpstr>Презентация PowerPoint</vt:lpstr>
      <vt:lpstr>Проблемы, послужившие основанием для вступления в проект</vt:lpstr>
      <vt:lpstr>Презентация PowerPoint</vt:lpstr>
      <vt:lpstr>   Паспорт проекта  «Организация оказания медицинской помощи  пациентам с признаками ОРВИ    в поликлинике ГОБУЗ «Кольская ЦРБ»   </vt:lpstr>
      <vt:lpstr>Общие сведения о проекте Цель: обеспечение безопасности сотрудников и пациентов.</vt:lpstr>
      <vt:lpstr>Карта текущего состояния процесса</vt:lpstr>
      <vt:lpstr>Карта итогового состояния процесса</vt:lpstr>
      <vt:lpstr>План – мероприятий (ключевые моменты)</vt:lpstr>
      <vt:lpstr>Фотоматериалы по проекту</vt:lpstr>
      <vt:lpstr>Фотоматериалы по проекту</vt:lpstr>
      <vt:lpstr>Достигнутые результаты</vt:lpstr>
      <vt:lpstr>Достигнутые результаты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Информация о достигнутых результатах</vt:lpstr>
      <vt:lpstr>Фотоматериалы по проекту</vt:lpstr>
      <vt:lpstr>Фотоматериалы по проекту</vt:lpstr>
      <vt:lpstr>Фотоматериалы по проекту</vt:lpstr>
      <vt:lpstr>БЛАГОДАРим ЗА Внимание!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</dc:title>
  <dc:creator>Lenovo</dc:creator>
  <cp:lastModifiedBy>kugkug</cp:lastModifiedBy>
  <cp:revision>72</cp:revision>
  <dcterms:created xsi:type="dcterms:W3CDTF">2020-11-01T07:50:26Z</dcterms:created>
  <dcterms:modified xsi:type="dcterms:W3CDTF">2022-06-26T10:06:01Z</dcterms:modified>
</cp:coreProperties>
</file>